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2" r:id="rId4"/>
    <p:sldId id="263" r:id="rId5"/>
    <p:sldId id="259" r:id="rId6"/>
    <p:sldId id="266" r:id="rId7"/>
    <p:sldId id="264" r:id="rId8"/>
    <p:sldId id="269" r:id="rId9"/>
    <p:sldId id="267" r:id="rId10"/>
    <p:sldId id="270" r:id="rId11"/>
    <p:sldId id="268" r:id="rId12"/>
    <p:sldId id="271" r:id="rId13"/>
    <p:sldId id="276" r:id="rId14"/>
    <p:sldId id="277" r:id="rId15"/>
    <p:sldId id="272" r:id="rId16"/>
    <p:sldId id="273" r:id="rId17"/>
    <p:sldId id="274" r:id="rId18"/>
    <p:sldId id="278" r:id="rId19"/>
    <p:sldId id="275" r:id="rId20"/>
    <p:sldId id="260" r:id="rId21"/>
    <p:sldId id="25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5" autoAdjust="0"/>
    <p:restoredTop sz="94660"/>
  </p:normalViewPr>
  <p:slideViewPr>
    <p:cSldViewPr snapToGrid="0">
      <p:cViewPr varScale="1">
        <p:scale>
          <a:sx n="78" d="100"/>
          <a:sy n="78" d="100"/>
        </p:scale>
        <p:origin x="25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jp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C25FF-F756-7428-BC4C-1A558F42F9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FF4F57-1BFB-BE07-CF69-89D237239E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5E50519-A429-E82E-EFEC-491975120807}"/>
              </a:ext>
            </a:extLst>
          </p:cNvPr>
          <p:cNvSpPr>
            <a:spLocks noGrp="1"/>
          </p:cNvSpPr>
          <p:nvPr>
            <p:ph type="dt" sz="half" idx="10"/>
          </p:nvPr>
        </p:nvSpPr>
        <p:spPr/>
        <p:txBody>
          <a:bodyPr/>
          <a:lstStyle/>
          <a:p>
            <a:fld id="{ACDB33CB-E7DA-433C-87EA-A8B1C09BA773}" type="datetimeFigureOut">
              <a:rPr lang="en-US" smtClean="0"/>
              <a:t>9/8/2024</a:t>
            </a:fld>
            <a:endParaRPr lang="en-US"/>
          </a:p>
        </p:txBody>
      </p:sp>
      <p:sp>
        <p:nvSpPr>
          <p:cNvPr id="5" name="Footer Placeholder 4">
            <a:extLst>
              <a:ext uri="{FF2B5EF4-FFF2-40B4-BE49-F238E27FC236}">
                <a16:creationId xmlns:a16="http://schemas.microsoft.com/office/drawing/2014/main" id="{BE25C82B-3DEC-9B2E-F54B-AB0DF13C2B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3BB32-AC0D-1D9D-A9B1-39421361559D}"/>
              </a:ext>
            </a:extLst>
          </p:cNvPr>
          <p:cNvSpPr>
            <a:spLocks noGrp="1"/>
          </p:cNvSpPr>
          <p:nvPr>
            <p:ph type="sldNum" sz="quarter" idx="12"/>
          </p:nvPr>
        </p:nvSpPr>
        <p:spPr/>
        <p:txBody>
          <a:bodyPr/>
          <a:lstStyle/>
          <a:p>
            <a:fld id="{AED149E2-507D-41CB-8DDC-F1D0BFAB01C5}" type="slidenum">
              <a:rPr lang="en-US" smtClean="0"/>
              <a:t>‹#›</a:t>
            </a:fld>
            <a:endParaRPr lang="en-US"/>
          </a:p>
        </p:txBody>
      </p:sp>
    </p:spTree>
    <p:extLst>
      <p:ext uri="{BB962C8B-B14F-4D97-AF65-F5344CB8AC3E}">
        <p14:creationId xmlns:p14="http://schemas.microsoft.com/office/powerpoint/2010/main" val="65694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730CE-2CAC-E013-10B8-9EE6350790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F016B53-6B87-EE11-D361-0EE9D98F8D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32DFA0-7A96-FC83-5AC7-105F76F18A6A}"/>
              </a:ext>
            </a:extLst>
          </p:cNvPr>
          <p:cNvSpPr>
            <a:spLocks noGrp="1"/>
          </p:cNvSpPr>
          <p:nvPr>
            <p:ph type="dt" sz="half" idx="10"/>
          </p:nvPr>
        </p:nvSpPr>
        <p:spPr/>
        <p:txBody>
          <a:bodyPr/>
          <a:lstStyle/>
          <a:p>
            <a:fld id="{ACDB33CB-E7DA-433C-87EA-A8B1C09BA773}" type="datetimeFigureOut">
              <a:rPr lang="en-US" smtClean="0"/>
              <a:t>9/8/2024</a:t>
            </a:fld>
            <a:endParaRPr lang="en-US"/>
          </a:p>
        </p:txBody>
      </p:sp>
      <p:sp>
        <p:nvSpPr>
          <p:cNvPr id="5" name="Footer Placeholder 4">
            <a:extLst>
              <a:ext uri="{FF2B5EF4-FFF2-40B4-BE49-F238E27FC236}">
                <a16:creationId xmlns:a16="http://schemas.microsoft.com/office/drawing/2014/main" id="{CAB1F7F3-CC1F-2B6B-A2A8-0BB71CD863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73BFFD-73E3-795E-79D3-5ACAF2B00193}"/>
              </a:ext>
            </a:extLst>
          </p:cNvPr>
          <p:cNvSpPr>
            <a:spLocks noGrp="1"/>
          </p:cNvSpPr>
          <p:nvPr>
            <p:ph type="sldNum" sz="quarter" idx="12"/>
          </p:nvPr>
        </p:nvSpPr>
        <p:spPr/>
        <p:txBody>
          <a:bodyPr/>
          <a:lstStyle/>
          <a:p>
            <a:fld id="{AED149E2-507D-41CB-8DDC-F1D0BFAB01C5}" type="slidenum">
              <a:rPr lang="en-US" smtClean="0"/>
              <a:t>‹#›</a:t>
            </a:fld>
            <a:endParaRPr lang="en-US"/>
          </a:p>
        </p:txBody>
      </p:sp>
    </p:spTree>
    <p:extLst>
      <p:ext uri="{BB962C8B-B14F-4D97-AF65-F5344CB8AC3E}">
        <p14:creationId xmlns:p14="http://schemas.microsoft.com/office/powerpoint/2010/main" val="640532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FF3297-CC3D-4161-30E9-D0122EE592F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73392E-14A0-426C-13F1-25459326BA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672972-D26C-B278-4D8B-BD080A5A0DC8}"/>
              </a:ext>
            </a:extLst>
          </p:cNvPr>
          <p:cNvSpPr>
            <a:spLocks noGrp="1"/>
          </p:cNvSpPr>
          <p:nvPr>
            <p:ph type="dt" sz="half" idx="10"/>
          </p:nvPr>
        </p:nvSpPr>
        <p:spPr/>
        <p:txBody>
          <a:bodyPr/>
          <a:lstStyle/>
          <a:p>
            <a:fld id="{ACDB33CB-E7DA-433C-87EA-A8B1C09BA773}" type="datetimeFigureOut">
              <a:rPr lang="en-US" smtClean="0"/>
              <a:t>9/8/2024</a:t>
            </a:fld>
            <a:endParaRPr lang="en-US"/>
          </a:p>
        </p:txBody>
      </p:sp>
      <p:sp>
        <p:nvSpPr>
          <p:cNvPr id="5" name="Footer Placeholder 4">
            <a:extLst>
              <a:ext uri="{FF2B5EF4-FFF2-40B4-BE49-F238E27FC236}">
                <a16:creationId xmlns:a16="http://schemas.microsoft.com/office/drawing/2014/main" id="{10A33302-E5F9-4F2A-62C8-AFD409FB9A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FE2C58-7EF8-B1AE-43C6-23D3C3302529}"/>
              </a:ext>
            </a:extLst>
          </p:cNvPr>
          <p:cNvSpPr>
            <a:spLocks noGrp="1"/>
          </p:cNvSpPr>
          <p:nvPr>
            <p:ph type="sldNum" sz="quarter" idx="12"/>
          </p:nvPr>
        </p:nvSpPr>
        <p:spPr/>
        <p:txBody>
          <a:bodyPr/>
          <a:lstStyle/>
          <a:p>
            <a:fld id="{AED149E2-507D-41CB-8DDC-F1D0BFAB01C5}" type="slidenum">
              <a:rPr lang="en-US" smtClean="0"/>
              <a:t>‹#›</a:t>
            </a:fld>
            <a:endParaRPr lang="en-US"/>
          </a:p>
        </p:txBody>
      </p:sp>
    </p:spTree>
    <p:extLst>
      <p:ext uri="{BB962C8B-B14F-4D97-AF65-F5344CB8AC3E}">
        <p14:creationId xmlns:p14="http://schemas.microsoft.com/office/powerpoint/2010/main" val="2429778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D1BD7-32C9-7664-2CF3-259A5E043A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ABA936-C5EE-521B-653A-2B2BAD8C71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F1456A-EC68-D91C-1724-0D92ACDF6F35}"/>
              </a:ext>
            </a:extLst>
          </p:cNvPr>
          <p:cNvSpPr>
            <a:spLocks noGrp="1"/>
          </p:cNvSpPr>
          <p:nvPr>
            <p:ph type="dt" sz="half" idx="10"/>
          </p:nvPr>
        </p:nvSpPr>
        <p:spPr/>
        <p:txBody>
          <a:bodyPr/>
          <a:lstStyle/>
          <a:p>
            <a:fld id="{ACDB33CB-E7DA-433C-87EA-A8B1C09BA773}" type="datetimeFigureOut">
              <a:rPr lang="en-US" smtClean="0"/>
              <a:t>9/8/2024</a:t>
            </a:fld>
            <a:endParaRPr lang="en-US"/>
          </a:p>
        </p:txBody>
      </p:sp>
      <p:sp>
        <p:nvSpPr>
          <p:cNvPr id="5" name="Footer Placeholder 4">
            <a:extLst>
              <a:ext uri="{FF2B5EF4-FFF2-40B4-BE49-F238E27FC236}">
                <a16:creationId xmlns:a16="http://schemas.microsoft.com/office/drawing/2014/main" id="{5AE52488-9BBE-F858-5E97-4DF34482D7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CDAC1C-B26B-0261-F0FB-EFB805D86F30}"/>
              </a:ext>
            </a:extLst>
          </p:cNvPr>
          <p:cNvSpPr>
            <a:spLocks noGrp="1"/>
          </p:cNvSpPr>
          <p:nvPr>
            <p:ph type="sldNum" sz="quarter" idx="12"/>
          </p:nvPr>
        </p:nvSpPr>
        <p:spPr/>
        <p:txBody>
          <a:bodyPr/>
          <a:lstStyle/>
          <a:p>
            <a:fld id="{AED149E2-507D-41CB-8DDC-F1D0BFAB01C5}" type="slidenum">
              <a:rPr lang="en-US" smtClean="0"/>
              <a:t>‹#›</a:t>
            </a:fld>
            <a:endParaRPr lang="en-US"/>
          </a:p>
        </p:txBody>
      </p:sp>
    </p:spTree>
    <p:extLst>
      <p:ext uri="{BB962C8B-B14F-4D97-AF65-F5344CB8AC3E}">
        <p14:creationId xmlns:p14="http://schemas.microsoft.com/office/powerpoint/2010/main" val="2798592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573D2-5DB5-1A03-DDCB-B00C02B238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BEACB70-00D3-B27A-2803-2350CBBA9B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EBF523B-E3E8-25B1-7A5F-CC8CA4C77119}"/>
              </a:ext>
            </a:extLst>
          </p:cNvPr>
          <p:cNvSpPr>
            <a:spLocks noGrp="1"/>
          </p:cNvSpPr>
          <p:nvPr>
            <p:ph type="dt" sz="half" idx="10"/>
          </p:nvPr>
        </p:nvSpPr>
        <p:spPr/>
        <p:txBody>
          <a:bodyPr/>
          <a:lstStyle/>
          <a:p>
            <a:fld id="{ACDB33CB-E7DA-433C-87EA-A8B1C09BA773}" type="datetimeFigureOut">
              <a:rPr lang="en-US" smtClean="0"/>
              <a:t>9/8/2024</a:t>
            </a:fld>
            <a:endParaRPr lang="en-US"/>
          </a:p>
        </p:txBody>
      </p:sp>
      <p:sp>
        <p:nvSpPr>
          <p:cNvPr id="5" name="Footer Placeholder 4">
            <a:extLst>
              <a:ext uri="{FF2B5EF4-FFF2-40B4-BE49-F238E27FC236}">
                <a16:creationId xmlns:a16="http://schemas.microsoft.com/office/drawing/2014/main" id="{0095DA03-2220-2768-5960-8C2901AB91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285A82-112B-EF5C-2EFA-39379225E666}"/>
              </a:ext>
            </a:extLst>
          </p:cNvPr>
          <p:cNvSpPr>
            <a:spLocks noGrp="1"/>
          </p:cNvSpPr>
          <p:nvPr>
            <p:ph type="sldNum" sz="quarter" idx="12"/>
          </p:nvPr>
        </p:nvSpPr>
        <p:spPr/>
        <p:txBody>
          <a:bodyPr/>
          <a:lstStyle/>
          <a:p>
            <a:fld id="{AED149E2-507D-41CB-8DDC-F1D0BFAB01C5}" type="slidenum">
              <a:rPr lang="en-US" smtClean="0"/>
              <a:t>‹#›</a:t>
            </a:fld>
            <a:endParaRPr lang="en-US"/>
          </a:p>
        </p:txBody>
      </p:sp>
    </p:spTree>
    <p:extLst>
      <p:ext uri="{BB962C8B-B14F-4D97-AF65-F5344CB8AC3E}">
        <p14:creationId xmlns:p14="http://schemas.microsoft.com/office/powerpoint/2010/main" val="776507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C7CEB-47D2-0909-DFF3-A0397683C5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34DCF5A-6EE1-DCCD-4F35-4C3B6CDFF3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1578AE-10F4-9EA3-E77E-F5CBDFBB300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EA0AA8-59F0-BC41-96C8-7CABEA3B0412}"/>
              </a:ext>
            </a:extLst>
          </p:cNvPr>
          <p:cNvSpPr>
            <a:spLocks noGrp="1"/>
          </p:cNvSpPr>
          <p:nvPr>
            <p:ph type="dt" sz="half" idx="10"/>
          </p:nvPr>
        </p:nvSpPr>
        <p:spPr/>
        <p:txBody>
          <a:bodyPr/>
          <a:lstStyle/>
          <a:p>
            <a:fld id="{ACDB33CB-E7DA-433C-87EA-A8B1C09BA773}" type="datetimeFigureOut">
              <a:rPr lang="en-US" smtClean="0"/>
              <a:t>9/8/2024</a:t>
            </a:fld>
            <a:endParaRPr lang="en-US"/>
          </a:p>
        </p:txBody>
      </p:sp>
      <p:sp>
        <p:nvSpPr>
          <p:cNvPr id="6" name="Footer Placeholder 5">
            <a:extLst>
              <a:ext uri="{FF2B5EF4-FFF2-40B4-BE49-F238E27FC236}">
                <a16:creationId xmlns:a16="http://schemas.microsoft.com/office/drawing/2014/main" id="{AD9635D2-DAFC-A5C3-8864-71F23236E6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8D026D-B76E-16AE-4F98-6B61AF6720DC}"/>
              </a:ext>
            </a:extLst>
          </p:cNvPr>
          <p:cNvSpPr>
            <a:spLocks noGrp="1"/>
          </p:cNvSpPr>
          <p:nvPr>
            <p:ph type="sldNum" sz="quarter" idx="12"/>
          </p:nvPr>
        </p:nvSpPr>
        <p:spPr/>
        <p:txBody>
          <a:bodyPr/>
          <a:lstStyle/>
          <a:p>
            <a:fld id="{AED149E2-507D-41CB-8DDC-F1D0BFAB01C5}" type="slidenum">
              <a:rPr lang="en-US" smtClean="0"/>
              <a:t>‹#›</a:t>
            </a:fld>
            <a:endParaRPr lang="en-US"/>
          </a:p>
        </p:txBody>
      </p:sp>
    </p:spTree>
    <p:extLst>
      <p:ext uri="{BB962C8B-B14F-4D97-AF65-F5344CB8AC3E}">
        <p14:creationId xmlns:p14="http://schemas.microsoft.com/office/powerpoint/2010/main" val="580681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3965B-2841-682F-6393-B9977F5963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DCFEAE-4297-6951-5754-EAC0720352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95FAB9-5052-0A5D-0B69-80F9C39EF4F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2D0DC8-FFF4-F3DF-73CB-3DDAA55C5A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1F715D-CF8F-67FD-FEF6-F5DCA290BF7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EE96E7-E328-0238-3757-0CE9EB01B276}"/>
              </a:ext>
            </a:extLst>
          </p:cNvPr>
          <p:cNvSpPr>
            <a:spLocks noGrp="1"/>
          </p:cNvSpPr>
          <p:nvPr>
            <p:ph type="dt" sz="half" idx="10"/>
          </p:nvPr>
        </p:nvSpPr>
        <p:spPr/>
        <p:txBody>
          <a:bodyPr/>
          <a:lstStyle/>
          <a:p>
            <a:fld id="{ACDB33CB-E7DA-433C-87EA-A8B1C09BA773}" type="datetimeFigureOut">
              <a:rPr lang="en-US" smtClean="0"/>
              <a:t>9/8/2024</a:t>
            </a:fld>
            <a:endParaRPr lang="en-US"/>
          </a:p>
        </p:txBody>
      </p:sp>
      <p:sp>
        <p:nvSpPr>
          <p:cNvPr id="8" name="Footer Placeholder 7">
            <a:extLst>
              <a:ext uri="{FF2B5EF4-FFF2-40B4-BE49-F238E27FC236}">
                <a16:creationId xmlns:a16="http://schemas.microsoft.com/office/drawing/2014/main" id="{9A031538-C8C1-4871-0E3A-B074BBDE034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1E3C393-B9F1-5E2F-383E-929C8A241AF0}"/>
              </a:ext>
            </a:extLst>
          </p:cNvPr>
          <p:cNvSpPr>
            <a:spLocks noGrp="1"/>
          </p:cNvSpPr>
          <p:nvPr>
            <p:ph type="sldNum" sz="quarter" idx="12"/>
          </p:nvPr>
        </p:nvSpPr>
        <p:spPr/>
        <p:txBody>
          <a:bodyPr/>
          <a:lstStyle/>
          <a:p>
            <a:fld id="{AED149E2-507D-41CB-8DDC-F1D0BFAB01C5}" type="slidenum">
              <a:rPr lang="en-US" smtClean="0"/>
              <a:t>‹#›</a:t>
            </a:fld>
            <a:endParaRPr lang="en-US"/>
          </a:p>
        </p:txBody>
      </p:sp>
    </p:spTree>
    <p:extLst>
      <p:ext uri="{BB962C8B-B14F-4D97-AF65-F5344CB8AC3E}">
        <p14:creationId xmlns:p14="http://schemas.microsoft.com/office/powerpoint/2010/main" val="12216462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F364D-00C7-3360-E88A-9B91BD5A51A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4C235D-EA45-72F1-5011-39002C443904}"/>
              </a:ext>
            </a:extLst>
          </p:cNvPr>
          <p:cNvSpPr>
            <a:spLocks noGrp="1"/>
          </p:cNvSpPr>
          <p:nvPr>
            <p:ph type="dt" sz="half" idx="10"/>
          </p:nvPr>
        </p:nvSpPr>
        <p:spPr/>
        <p:txBody>
          <a:bodyPr/>
          <a:lstStyle/>
          <a:p>
            <a:fld id="{ACDB33CB-E7DA-433C-87EA-A8B1C09BA773}" type="datetimeFigureOut">
              <a:rPr lang="en-US" smtClean="0"/>
              <a:t>9/8/2024</a:t>
            </a:fld>
            <a:endParaRPr lang="en-US"/>
          </a:p>
        </p:txBody>
      </p:sp>
      <p:sp>
        <p:nvSpPr>
          <p:cNvPr id="4" name="Footer Placeholder 3">
            <a:extLst>
              <a:ext uri="{FF2B5EF4-FFF2-40B4-BE49-F238E27FC236}">
                <a16:creationId xmlns:a16="http://schemas.microsoft.com/office/drawing/2014/main" id="{20A89A72-E443-F55B-C1C8-FCCE9E2061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9FD0912-8A91-DF75-564B-B85FF0662985}"/>
              </a:ext>
            </a:extLst>
          </p:cNvPr>
          <p:cNvSpPr>
            <a:spLocks noGrp="1"/>
          </p:cNvSpPr>
          <p:nvPr>
            <p:ph type="sldNum" sz="quarter" idx="12"/>
          </p:nvPr>
        </p:nvSpPr>
        <p:spPr/>
        <p:txBody>
          <a:bodyPr/>
          <a:lstStyle/>
          <a:p>
            <a:fld id="{AED149E2-507D-41CB-8DDC-F1D0BFAB01C5}" type="slidenum">
              <a:rPr lang="en-US" smtClean="0"/>
              <a:t>‹#›</a:t>
            </a:fld>
            <a:endParaRPr lang="en-US"/>
          </a:p>
        </p:txBody>
      </p:sp>
    </p:spTree>
    <p:extLst>
      <p:ext uri="{BB962C8B-B14F-4D97-AF65-F5344CB8AC3E}">
        <p14:creationId xmlns:p14="http://schemas.microsoft.com/office/powerpoint/2010/main" val="3752030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7C0FE6-828E-EEC3-6B39-E56AF7AD55F4}"/>
              </a:ext>
            </a:extLst>
          </p:cNvPr>
          <p:cNvSpPr>
            <a:spLocks noGrp="1"/>
          </p:cNvSpPr>
          <p:nvPr>
            <p:ph type="dt" sz="half" idx="10"/>
          </p:nvPr>
        </p:nvSpPr>
        <p:spPr/>
        <p:txBody>
          <a:bodyPr/>
          <a:lstStyle/>
          <a:p>
            <a:fld id="{ACDB33CB-E7DA-433C-87EA-A8B1C09BA773}" type="datetimeFigureOut">
              <a:rPr lang="en-US" smtClean="0"/>
              <a:t>9/8/2024</a:t>
            </a:fld>
            <a:endParaRPr lang="en-US"/>
          </a:p>
        </p:txBody>
      </p:sp>
      <p:sp>
        <p:nvSpPr>
          <p:cNvPr id="3" name="Footer Placeholder 2">
            <a:extLst>
              <a:ext uri="{FF2B5EF4-FFF2-40B4-BE49-F238E27FC236}">
                <a16:creationId xmlns:a16="http://schemas.microsoft.com/office/drawing/2014/main" id="{34C74DAC-A6E8-9973-49C4-F4D16C3A9C8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1CD319-D367-9366-7493-D3BD00C8217D}"/>
              </a:ext>
            </a:extLst>
          </p:cNvPr>
          <p:cNvSpPr>
            <a:spLocks noGrp="1"/>
          </p:cNvSpPr>
          <p:nvPr>
            <p:ph type="sldNum" sz="quarter" idx="12"/>
          </p:nvPr>
        </p:nvSpPr>
        <p:spPr/>
        <p:txBody>
          <a:bodyPr/>
          <a:lstStyle/>
          <a:p>
            <a:fld id="{AED149E2-507D-41CB-8DDC-F1D0BFAB01C5}" type="slidenum">
              <a:rPr lang="en-US" smtClean="0"/>
              <a:t>‹#›</a:t>
            </a:fld>
            <a:endParaRPr lang="en-US"/>
          </a:p>
        </p:txBody>
      </p:sp>
    </p:spTree>
    <p:extLst>
      <p:ext uri="{BB962C8B-B14F-4D97-AF65-F5344CB8AC3E}">
        <p14:creationId xmlns:p14="http://schemas.microsoft.com/office/powerpoint/2010/main" val="2522538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ACD9D-3073-302C-D5F7-C10255E510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B5A9D1E-A278-C106-7FF5-453A1989E2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F6D9578-A2E0-4CA9-8380-AAE5283803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BFBCBC-464A-66DB-2153-DD4BCFFE135A}"/>
              </a:ext>
            </a:extLst>
          </p:cNvPr>
          <p:cNvSpPr>
            <a:spLocks noGrp="1"/>
          </p:cNvSpPr>
          <p:nvPr>
            <p:ph type="dt" sz="half" idx="10"/>
          </p:nvPr>
        </p:nvSpPr>
        <p:spPr/>
        <p:txBody>
          <a:bodyPr/>
          <a:lstStyle/>
          <a:p>
            <a:fld id="{ACDB33CB-E7DA-433C-87EA-A8B1C09BA773}" type="datetimeFigureOut">
              <a:rPr lang="en-US" smtClean="0"/>
              <a:t>9/8/2024</a:t>
            </a:fld>
            <a:endParaRPr lang="en-US"/>
          </a:p>
        </p:txBody>
      </p:sp>
      <p:sp>
        <p:nvSpPr>
          <p:cNvPr id="6" name="Footer Placeholder 5">
            <a:extLst>
              <a:ext uri="{FF2B5EF4-FFF2-40B4-BE49-F238E27FC236}">
                <a16:creationId xmlns:a16="http://schemas.microsoft.com/office/drawing/2014/main" id="{49F3DA35-1833-235E-CA25-DE136DC9FA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EA4CD3-97E0-80D0-E55E-3DAA22D4AA1D}"/>
              </a:ext>
            </a:extLst>
          </p:cNvPr>
          <p:cNvSpPr>
            <a:spLocks noGrp="1"/>
          </p:cNvSpPr>
          <p:nvPr>
            <p:ph type="sldNum" sz="quarter" idx="12"/>
          </p:nvPr>
        </p:nvSpPr>
        <p:spPr/>
        <p:txBody>
          <a:bodyPr/>
          <a:lstStyle/>
          <a:p>
            <a:fld id="{AED149E2-507D-41CB-8DDC-F1D0BFAB01C5}" type="slidenum">
              <a:rPr lang="en-US" smtClean="0"/>
              <a:t>‹#›</a:t>
            </a:fld>
            <a:endParaRPr lang="en-US"/>
          </a:p>
        </p:txBody>
      </p:sp>
    </p:spTree>
    <p:extLst>
      <p:ext uri="{BB962C8B-B14F-4D97-AF65-F5344CB8AC3E}">
        <p14:creationId xmlns:p14="http://schemas.microsoft.com/office/powerpoint/2010/main" val="32160087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DBCDD-B30C-B0E4-C901-6F39D09291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82E518-AA64-F0B8-F892-A6B2A2E658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138F2C2-01D8-24B0-BFEB-14CBDD8FEA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ACB4E0-9FB3-1705-C940-1D8E65AF49FA}"/>
              </a:ext>
            </a:extLst>
          </p:cNvPr>
          <p:cNvSpPr>
            <a:spLocks noGrp="1"/>
          </p:cNvSpPr>
          <p:nvPr>
            <p:ph type="dt" sz="half" idx="10"/>
          </p:nvPr>
        </p:nvSpPr>
        <p:spPr/>
        <p:txBody>
          <a:bodyPr/>
          <a:lstStyle/>
          <a:p>
            <a:fld id="{ACDB33CB-E7DA-433C-87EA-A8B1C09BA773}" type="datetimeFigureOut">
              <a:rPr lang="en-US" smtClean="0"/>
              <a:t>9/8/2024</a:t>
            </a:fld>
            <a:endParaRPr lang="en-US"/>
          </a:p>
        </p:txBody>
      </p:sp>
      <p:sp>
        <p:nvSpPr>
          <p:cNvPr id="6" name="Footer Placeholder 5">
            <a:extLst>
              <a:ext uri="{FF2B5EF4-FFF2-40B4-BE49-F238E27FC236}">
                <a16:creationId xmlns:a16="http://schemas.microsoft.com/office/drawing/2014/main" id="{1EE77DFE-DF90-8B25-958B-3A26644F9B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8B5724-3AC6-8C0E-33F1-1A63022DD780}"/>
              </a:ext>
            </a:extLst>
          </p:cNvPr>
          <p:cNvSpPr>
            <a:spLocks noGrp="1"/>
          </p:cNvSpPr>
          <p:nvPr>
            <p:ph type="sldNum" sz="quarter" idx="12"/>
          </p:nvPr>
        </p:nvSpPr>
        <p:spPr/>
        <p:txBody>
          <a:bodyPr/>
          <a:lstStyle/>
          <a:p>
            <a:fld id="{AED149E2-507D-41CB-8DDC-F1D0BFAB01C5}" type="slidenum">
              <a:rPr lang="en-US" smtClean="0"/>
              <a:t>‹#›</a:t>
            </a:fld>
            <a:endParaRPr lang="en-US"/>
          </a:p>
        </p:txBody>
      </p:sp>
    </p:spTree>
    <p:extLst>
      <p:ext uri="{BB962C8B-B14F-4D97-AF65-F5344CB8AC3E}">
        <p14:creationId xmlns:p14="http://schemas.microsoft.com/office/powerpoint/2010/main" val="30047080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76ED05-AB95-63ED-C26A-EAFC2CF22A9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6DE9A70-6BD0-76C3-5C74-56062734F9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3C1EF8-EAA2-4E82-6A4E-313586002C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DB33CB-E7DA-433C-87EA-A8B1C09BA773}" type="datetimeFigureOut">
              <a:rPr lang="en-US" smtClean="0"/>
              <a:t>9/8/2024</a:t>
            </a:fld>
            <a:endParaRPr lang="en-US"/>
          </a:p>
        </p:txBody>
      </p:sp>
      <p:sp>
        <p:nvSpPr>
          <p:cNvPr id="5" name="Footer Placeholder 4">
            <a:extLst>
              <a:ext uri="{FF2B5EF4-FFF2-40B4-BE49-F238E27FC236}">
                <a16:creationId xmlns:a16="http://schemas.microsoft.com/office/drawing/2014/main" id="{59E1312C-27ED-8839-D3F9-F1FC2F6BEE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4AFA33A-F4CE-317A-CE5F-0C2B2DC671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D149E2-507D-41CB-8DDC-F1D0BFAB01C5}" type="slidenum">
              <a:rPr lang="en-US" smtClean="0"/>
              <a:t>‹#›</a:t>
            </a:fld>
            <a:endParaRPr lang="en-US"/>
          </a:p>
        </p:txBody>
      </p:sp>
    </p:spTree>
    <p:extLst>
      <p:ext uri="{BB962C8B-B14F-4D97-AF65-F5344CB8AC3E}">
        <p14:creationId xmlns:p14="http://schemas.microsoft.com/office/powerpoint/2010/main" val="37431952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400A4B-B444-40EE-53AD-728CBACD34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69FD17B0-96ED-9031-71E2-7EB5DD338935}"/>
              </a:ext>
            </a:extLst>
          </p:cNvPr>
          <p:cNvSpPr/>
          <p:nvPr/>
        </p:nvSpPr>
        <p:spPr>
          <a:xfrm>
            <a:off x="0" y="0"/>
            <a:ext cx="12192000" cy="6858000"/>
          </a:xfrm>
          <a:prstGeom prst="rect">
            <a:avLst/>
          </a:prstGeom>
          <a:solidFill>
            <a:srgbClr val="00B050">
              <a:alpha val="68000"/>
            </a:srgbClr>
          </a:solidFill>
          <a:ln>
            <a:noFill/>
            <a:round/>
          </a:ln>
          <a:effectLst/>
          <a:scene3d>
            <a:camera prst="orthographicFront">
              <a:rot lat="0" lon="0" rev="0"/>
            </a:camera>
            <a:lightRig rig="chilly" dir="t">
              <a:rot lat="0" lon="0" rev="18480000"/>
            </a:lightRig>
          </a:scene3d>
          <a:sp3d prstMaterial="clear">
            <a:bevelT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2F51D87-D326-284B-B01D-81B9D21CB73A}"/>
              </a:ext>
            </a:extLst>
          </p:cNvPr>
          <p:cNvSpPr txBox="1"/>
          <p:nvPr/>
        </p:nvSpPr>
        <p:spPr>
          <a:xfrm>
            <a:off x="2769870" y="2297273"/>
            <a:ext cx="6530340" cy="400110"/>
          </a:xfrm>
          <a:prstGeom prst="rect">
            <a:avLst/>
          </a:prstGeom>
          <a:noFill/>
          <a:ln>
            <a:noFill/>
          </a:ln>
        </p:spPr>
        <p:txBody>
          <a:bodyPr wrap="square" rtlCol="0">
            <a:spAutoFit/>
          </a:bodyPr>
          <a:lstStyle/>
          <a:p>
            <a:r>
              <a:rPr lang="en-US" sz="2000" b="1" dirty="0">
                <a:latin typeface="Dubai Medium" panose="020B0603030403030204" pitchFamily="34" charset="-78"/>
                <a:cs typeface="Dubai Medium" panose="020B0603030403030204" pitchFamily="34" charset="-78"/>
              </a:rPr>
              <a:t>THE IMPACT OF FOREST CARBON ON CLIMATE CHANGE</a:t>
            </a:r>
          </a:p>
        </p:txBody>
      </p:sp>
      <p:sp>
        <p:nvSpPr>
          <p:cNvPr id="8" name="TextBox 7">
            <a:extLst>
              <a:ext uri="{FF2B5EF4-FFF2-40B4-BE49-F238E27FC236}">
                <a16:creationId xmlns:a16="http://schemas.microsoft.com/office/drawing/2014/main" id="{D2D942D5-C3EB-D05A-9FA4-D3B8E9F0D916}"/>
              </a:ext>
            </a:extLst>
          </p:cNvPr>
          <p:cNvSpPr txBox="1"/>
          <p:nvPr/>
        </p:nvSpPr>
        <p:spPr>
          <a:xfrm>
            <a:off x="1219200" y="1036320"/>
            <a:ext cx="9433560" cy="1107996"/>
          </a:xfrm>
          <a:prstGeom prst="rect">
            <a:avLst/>
          </a:prstGeom>
          <a:noFill/>
          <a:ln w="63500" cap="rnd">
            <a:solidFill>
              <a:schemeClr val="tx1"/>
            </a:solidFill>
            <a:prstDash val="lgDashDot"/>
          </a:ln>
          <a:effectLst>
            <a:outerShdw blurRad="50800" dist="50800" dir="5400000" algn="ctr" rotWithShape="0">
              <a:schemeClr val="tx1"/>
            </a:outerShdw>
          </a:effectLst>
        </p:spPr>
        <p:txBody>
          <a:bodyPr wrap="square" rtlCol="0">
            <a:spAutoFit/>
          </a:bodyPr>
          <a:lstStyle/>
          <a:p>
            <a:r>
              <a:rPr lang="en-US" sz="6600" dirty="0"/>
              <a:t>FOREST CARBON ANALYSIS</a:t>
            </a:r>
          </a:p>
        </p:txBody>
      </p:sp>
      <p:cxnSp>
        <p:nvCxnSpPr>
          <p:cNvPr id="10" name="Straight Connector 9">
            <a:extLst>
              <a:ext uri="{FF2B5EF4-FFF2-40B4-BE49-F238E27FC236}">
                <a16:creationId xmlns:a16="http://schemas.microsoft.com/office/drawing/2014/main" id="{E790B704-FFD7-1408-E44C-0F2CD3D37127}"/>
              </a:ext>
            </a:extLst>
          </p:cNvPr>
          <p:cNvCxnSpPr>
            <a:cxnSpLocks/>
          </p:cNvCxnSpPr>
          <p:nvPr/>
        </p:nvCxnSpPr>
        <p:spPr>
          <a:xfrm>
            <a:off x="3060700" y="2757786"/>
            <a:ext cx="5842000" cy="0"/>
          </a:xfrm>
          <a:prstGeom prst="line">
            <a:avLst/>
          </a:prstGeom>
          <a:ln w="25400" cmpd="tri">
            <a:solidFill>
              <a:schemeClr val="tx1"/>
            </a:solidFill>
            <a:prstDash val="solid"/>
          </a:ln>
          <a:effectLst>
            <a:outerShdw blurRad="50800" dist="50800" dir="5400000" algn="ctr" rotWithShape="0">
              <a:schemeClr val="tx1"/>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1433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additive="base">
                                        <p:cTn id="14" dur="500" fill="hold"/>
                                        <p:tgtEl>
                                          <p:spTgt spid="7"/>
                                        </p:tgtEl>
                                        <p:attrNameLst>
                                          <p:attrName>ppt_x</p:attrName>
                                        </p:attrNameLst>
                                      </p:cBhvr>
                                      <p:tavLst>
                                        <p:tav tm="0">
                                          <p:val>
                                            <p:strVal val="#ppt_x"/>
                                          </p:val>
                                        </p:tav>
                                        <p:tav tm="100000">
                                          <p:val>
                                            <p:strVal val="#ppt_x"/>
                                          </p:val>
                                        </p:tav>
                                      </p:tavLst>
                                    </p:anim>
                                    <p:anim calcmode="lin" valueType="num">
                                      <p:cBhvr additive="base">
                                        <p:cTn id="1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VISUALIZATIONS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4C90AC7-78A9-F234-4540-103BFA2714B4}"/>
              </a:ext>
            </a:extLst>
          </p:cNvPr>
          <p:cNvSpPr txBox="1"/>
          <p:nvPr/>
        </p:nvSpPr>
        <p:spPr>
          <a:xfrm>
            <a:off x="213361" y="938176"/>
            <a:ext cx="6026802" cy="1174790"/>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Tree cover extent of countries with positive carbon net flux(emission &gt; removal) with specified tree cover threshold density.</a:t>
            </a:r>
          </a:p>
        </p:txBody>
      </p:sp>
      <p:pic>
        <p:nvPicPr>
          <p:cNvPr id="3" name="Picture 2">
            <a:extLst>
              <a:ext uri="{FF2B5EF4-FFF2-40B4-BE49-F238E27FC236}">
                <a16:creationId xmlns:a16="http://schemas.microsoft.com/office/drawing/2014/main" id="{E44F0C22-64C1-D7D3-1BDD-1F399589509B}"/>
              </a:ext>
            </a:extLst>
          </p:cNvPr>
          <p:cNvPicPr>
            <a:picLocks noChangeAspect="1"/>
          </p:cNvPicPr>
          <p:nvPr/>
        </p:nvPicPr>
        <p:blipFill>
          <a:blip r:embed="rId2"/>
          <a:stretch>
            <a:fillRect/>
          </a:stretch>
        </p:blipFill>
        <p:spPr>
          <a:xfrm>
            <a:off x="213361" y="2372498"/>
            <a:ext cx="6026802" cy="4214390"/>
          </a:xfrm>
          <a:prstGeom prst="rect">
            <a:avLst/>
          </a:prstGeom>
        </p:spPr>
      </p:pic>
      <p:pic>
        <p:nvPicPr>
          <p:cNvPr id="7" name="Picture 6">
            <a:extLst>
              <a:ext uri="{FF2B5EF4-FFF2-40B4-BE49-F238E27FC236}">
                <a16:creationId xmlns:a16="http://schemas.microsoft.com/office/drawing/2014/main" id="{46A0EDC8-47D4-4ABE-0FEB-A573D14F3C19}"/>
              </a:ext>
            </a:extLst>
          </p:cNvPr>
          <p:cNvPicPr>
            <a:picLocks noChangeAspect="1"/>
          </p:cNvPicPr>
          <p:nvPr/>
        </p:nvPicPr>
        <p:blipFill>
          <a:blip r:embed="rId3"/>
          <a:stretch>
            <a:fillRect/>
          </a:stretch>
        </p:blipFill>
        <p:spPr>
          <a:xfrm>
            <a:off x="6479060" y="938176"/>
            <a:ext cx="5385074" cy="4707473"/>
          </a:xfrm>
          <a:prstGeom prst="rect">
            <a:avLst/>
          </a:prstGeom>
        </p:spPr>
      </p:pic>
      <p:sp>
        <p:nvSpPr>
          <p:cNvPr id="9" name="TextBox 8">
            <a:extLst>
              <a:ext uri="{FF2B5EF4-FFF2-40B4-BE49-F238E27FC236}">
                <a16:creationId xmlns:a16="http://schemas.microsoft.com/office/drawing/2014/main" id="{B86909C6-A9F7-3CCC-B58C-FDDAF036A8C3}"/>
              </a:ext>
            </a:extLst>
          </p:cNvPr>
          <p:cNvSpPr txBox="1"/>
          <p:nvPr/>
        </p:nvSpPr>
        <p:spPr>
          <a:xfrm>
            <a:off x="6479060" y="5769642"/>
            <a:ext cx="5499579" cy="817245"/>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Distribution of forest carbon emission per year by tree cover density threshold. </a:t>
            </a:r>
          </a:p>
        </p:txBody>
      </p:sp>
    </p:spTree>
    <p:extLst>
      <p:ext uri="{BB962C8B-B14F-4D97-AF65-F5344CB8AC3E}">
        <p14:creationId xmlns:p14="http://schemas.microsoft.com/office/powerpoint/2010/main" val="860218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anim calcmode="lin" valueType="num">
                                      <p:cBhvr>
                                        <p:cTn id="27" dur="1000" fill="hold"/>
                                        <p:tgtEl>
                                          <p:spTgt spid="9"/>
                                        </p:tgtEl>
                                        <p:attrNameLst>
                                          <p:attrName>ppt_x</p:attrName>
                                        </p:attrNameLst>
                                      </p:cBhvr>
                                      <p:tavLst>
                                        <p:tav tm="0">
                                          <p:val>
                                            <p:strVal val="#ppt_x"/>
                                          </p:val>
                                        </p:tav>
                                        <p:tav tm="100000">
                                          <p:val>
                                            <p:strVal val="#ppt_x"/>
                                          </p:val>
                                        </p:tav>
                                      </p:tavLst>
                                    </p:anim>
                                    <p:anim calcmode="lin" valueType="num">
                                      <p:cBhvr>
                                        <p:cTn id="2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VISUALIZATIONS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4C90AC7-78A9-F234-4540-103BFA2714B4}"/>
              </a:ext>
            </a:extLst>
          </p:cNvPr>
          <p:cNvSpPr txBox="1"/>
          <p:nvPr/>
        </p:nvSpPr>
        <p:spPr>
          <a:xfrm>
            <a:off x="213361" y="938176"/>
            <a:ext cx="11142498" cy="459700"/>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Total forest carbon emitted worldwide from 2001 to 2022.</a:t>
            </a:r>
          </a:p>
        </p:txBody>
      </p:sp>
      <p:pic>
        <p:nvPicPr>
          <p:cNvPr id="4" name="Picture 3">
            <a:extLst>
              <a:ext uri="{FF2B5EF4-FFF2-40B4-BE49-F238E27FC236}">
                <a16:creationId xmlns:a16="http://schemas.microsoft.com/office/drawing/2014/main" id="{1614FA08-9ECD-E380-ADEF-59FC9F29E716}"/>
              </a:ext>
            </a:extLst>
          </p:cNvPr>
          <p:cNvPicPr>
            <a:picLocks noChangeAspect="1"/>
          </p:cNvPicPr>
          <p:nvPr/>
        </p:nvPicPr>
        <p:blipFill>
          <a:blip r:embed="rId2"/>
          <a:stretch>
            <a:fillRect/>
          </a:stretch>
        </p:blipFill>
        <p:spPr>
          <a:xfrm>
            <a:off x="213360" y="1566862"/>
            <a:ext cx="11142499" cy="5031644"/>
          </a:xfrm>
          <a:prstGeom prst="rect">
            <a:avLst/>
          </a:prstGeom>
        </p:spPr>
      </p:pic>
    </p:spTree>
    <p:extLst>
      <p:ext uri="{BB962C8B-B14F-4D97-AF65-F5344CB8AC3E}">
        <p14:creationId xmlns:p14="http://schemas.microsoft.com/office/powerpoint/2010/main" val="1656563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randombar(horizontal)">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VISUALIZATIONS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4C90AC7-78A9-F234-4540-103BFA2714B4}"/>
              </a:ext>
            </a:extLst>
          </p:cNvPr>
          <p:cNvSpPr txBox="1"/>
          <p:nvPr/>
        </p:nvSpPr>
        <p:spPr>
          <a:xfrm>
            <a:off x="213360" y="938176"/>
            <a:ext cx="11142499" cy="459700"/>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Total forest carbon emission of all countries from 2001 to 2022.</a:t>
            </a:r>
          </a:p>
        </p:txBody>
      </p:sp>
      <p:pic>
        <p:nvPicPr>
          <p:cNvPr id="3" name="Picture 2">
            <a:extLst>
              <a:ext uri="{FF2B5EF4-FFF2-40B4-BE49-F238E27FC236}">
                <a16:creationId xmlns:a16="http://schemas.microsoft.com/office/drawing/2014/main" id="{94D154E5-2B71-CB19-59FE-15855471D7F1}"/>
              </a:ext>
            </a:extLst>
          </p:cNvPr>
          <p:cNvPicPr>
            <a:picLocks noChangeAspect="1"/>
          </p:cNvPicPr>
          <p:nvPr/>
        </p:nvPicPr>
        <p:blipFill>
          <a:blip r:embed="rId2"/>
          <a:stretch>
            <a:fillRect/>
          </a:stretch>
        </p:blipFill>
        <p:spPr>
          <a:xfrm>
            <a:off x="213360" y="1572858"/>
            <a:ext cx="11142499" cy="5050363"/>
          </a:xfrm>
          <a:prstGeom prst="rect">
            <a:avLst/>
          </a:prstGeom>
        </p:spPr>
      </p:pic>
    </p:spTree>
    <p:extLst>
      <p:ext uri="{BB962C8B-B14F-4D97-AF65-F5344CB8AC3E}">
        <p14:creationId xmlns:p14="http://schemas.microsoft.com/office/powerpoint/2010/main" val="1435159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heel(1)">
                                      <p:cBhvr>
                                        <p:cTn id="11"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DASHBOARDS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89334FE5-CCDE-EAAB-20E5-ABE16744B656}"/>
              </a:ext>
            </a:extLst>
          </p:cNvPr>
          <p:cNvPicPr>
            <a:picLocks noChangeAspect="1"/>
          </p:cNvPicPr>
          <p:nvPr/>
        </p:nvPicPr>
        <p:blipFill>
          <a:blip r:embed="rId2"/>
          <a:stretch>
            <a:fillRect/>
          </a:stretch>
        </p:blipFill>
        <p:spPr>
          <a:xfrm>
            <a:off x="213360" y="938176"/>
            <a:ext cx="11551920" cy="5697397"/>
          </a:xfrm>
          <a:prstGeom prst="rect">
            <a:avLst/>
          </a:prstGeom>
        </p:spPr>
      </p:pic>
    </p:spTree>
    <p:extLst>
      <p:ext uri="{BB962C8B-B14F-4D97-AF65-F5344CB8AC3E}">
        <p14:creationId xmlns:p14="http://schemas.microsoft.com/office/powerpoint/2010/main" val="2710102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DASHBOARDS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ED412FF7-3023-7163-A342-92636669C617}"/>
              </a:ext>
            </a:extLst>
          </p:cNvPr>
          <p:cNvPicPr>
            <a:picLocks noChangeAspect="1"/>
          </p:cNvPicPr>
          <p:nvPr/>
        </p:nvPicPr>
        <p:blipFill>
          <a:blip r:embed="rId2"/>
          <a:stretch>
            <a:fillRect/>
          </a:stretch>
        </p:blipFill>
        <p:spPr>
          <a:xfrm>
            <a:off x="213360" y="1025611"/>
            <a:ext cx="11551920" cy="5647038"/>
          </a:xfrm>
          <a:prstGeom prst="rect">
            <a:avLst/>
          </a:prstGeom>
        </p:spPr>
      </p:pic>
    </p:spTree>
    <p:extLst>
      <p:ext uri="{BB962C8B-B14F-4D97-AF65-F5344CB8AC3E}">
        <p14:creationId xmlns:p14="http://schemas.microsoft.com/office/powerpoint/2010/main" val="2798175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KEY INSIGHTS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4C90AC7-78A9-F234-4540-103BFA2714B4}"/>
              </a:ext>
            </a:extLst>
          </p:cNvPr>
          <p:cNvSpPr txBox="1"/>
          <p:nvPr/>
        </p:nvSpPr>
        <p:spPr>
          <a:xfrm>
            <a:off x="98133" y="1691020"/>
            <a:ext cx="4196557" cy="5018484"/>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Tree cover extent is a clear major factor in how forests impact the climate change problem.</a:t>
            </a:r>
          </a:p>
          <a:p>
            <a:r>
              <a:rPr lang="en-US" sz="2100" dirty="0"/>
              <a:t>The data shows that forest carbon net flux become increasingly more negative as tree cover extent get higher, that is when more and more trees exists forests remove much more carbon than they emit to the atmosphere. This is reinforced from observing mostly lower tree cover extent in countries with positive net flux</a:t>
            </a:r>
          </a:p>
        </p:txBody>
      </p:sp>
      <p:sp>
        <p:nvSpPr>
          <p:cNvPr id="4" name="TextBox 3">
            <a:extLst>
              <a:ext uri="{FF2B5EF4-FFF2-40B4-BE49-F238E27FC236}">
                <a16:creationId xmlns:a16="http://schemas.microsoft.com/office/drawing/2014/main" id="{E0D1420F-90A8-5293-7B3D-2A6CA68AD941}"/>
              </a:ext>
            </a:extLst>
          </p:cNvPr>
          <p:cNvSpPr txBox="1"/>
          <p:nvPr/>
        </p:nvSpPr>
        <p:spPr>
          <a:xfrm>
            <a:off x="8538518" y="1691020"/>
            <a:ext cx="3551332" cy="3964603"/>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A gradual increase in  the total carbon emissions from 2001 to 2022 was indicated from the data, Brazil is responsible for an outrageous amount of the forest carbon released into the environment. Emissions were also observed to increase with lower tree cover density threshold.</a:t>
            </a:r>
          </a:p>
        </p:txBody>
      </p:sp>
      <p:sp>
        <p:nvSpPr>
          <p:cNvPr id="7" name="TextBox 6">
            <a:extLst>
              <a:ext uri="{FF2B5EF4-FFF2-40B4-BE49-F238E27FC236}">
                <a16:creationId xmlns:a16="http://schemas.microsoft.com/office/drawing/2014/main" id="{18283B41-CAC5-30B1-E21C-D27D98AB48AD}"/>
              </a:ext>
            </a:extLst>
          </p:cNvPr>
          <p:cNvSpPr txBox="1"/>
          <p:nvPr/>
        </p:nvSpPr>
        <p:spPr>
          <a:xfrm>
            <a:off x="4532199" y="1691020"/>
            <a:ext cx="3768810" cy="4625667"/>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The carbon stocks factor is an interesting one, as the total carbon stocks and average carbon stocks per hectare have opposing effects on net flux with increment, the ideal balance for the environment would be to increase the total carbon stocks while maintaining the average carbon stock per hectare. This can be achieved through increase in tree cover area.</a:t>
            </a:r>
          </a:p>
        </p:txBody>
      </p:sp>
      <p:sp>
        <p:nvSpPr>
          <p:cNvPr id="13" name="TextBox 12">
            <a:extLst>
              <a:ext uri="{FF2B5EF4-FFF2-40B4-BE49-F238E27FC236}">
                <a16:creationId xmlns:a16="http://schemas.microsoft.com/office/drawing/2014/main" id="{89020EFE-136C-A509-62CA-CC02AB9FAF5D}"/>
              </a:ext>
            </a:extLst>
          </p:cNvPr>
          <p:cNvSpPr txBox="1"/>
          <p:nvPr/>
        </p:nvSpPr>
        <p:spPr>
          <a:xfrm>
            <a:off x="426720" y="927630"/>
            <a:ext cx="3539385" cy="584775"/>
          </a:xfrm>
          <a:prstGeom prst="flowChartDisplay">
            <a:avLst/>
          </a:prstGeom>
          <a:gradFill>
            <a:gsLst>
              <a:gs pos="6000">
                <a:schemeClr val="bg2">
                  <a:lumMod val="75000"/>
                </a:schemeClr>
              </a:gs>
              <a:gs pos="95000">
                <a:schemeClr val="accent1">
                  <a:lumMod val="0"/>
                  <a:lumOff val="100000"/>
                </a:schemeClr>
              </a:gs>
              <a:gs pos="100000">
                <a:schemeClr val="accent1">
                  <a:lumMod val="100000"/>
                </a:schemeClr>
              </a:gs>
            </a:gsLst>
            <a:path path="circle">
              <a:fillToRect r="100000" b="100000"/>
            </a:path>
          </a:gradFill>
          <a:effectLst>
            <a:glow rad="228600">
              <a:schemeClr val="accent1">
                <a:satMod val="175000"/>
                <a:alpha val="40000"/>
              </a:schemeClr>
            </a:glow>
            <a:outerShdw blurRad="50800" dist="38100" algn="l" rotWithShape="0">
              <a:prstClr val="black">
                <a:alpha val="40000"/>
              </a:prstClr>
            </a:outerShdw>
          </a:effectLst>
          <a:scene3d>
            <a:camera prst="orthographicFront"/>
            <a:lightRig rig="threePt" dir="t"/>
          </a:scene3d>
          <a:sp3d prstMaterial="dkEdge">
            <a:bevelT prst="relaxedInset"/>
          </a:sp3d>
        </p:spPr>
        <p:txBody>
          <a:bodyPr wrap="square" rtlCol="0">
            <a:spAutoFit/>
          </a:bodyPr>
          <a:lstStyle/>
          <a:p>
            <a:pPr algn="ctr"/>
            <a:r>
              <a:rPr lang="en-US" sz="3200" dirty="0">
                <a:solidFill>
                  <a:schemeClr val="tx1">
                    <a:lumMod val="50000"/>
                    <a:lumOff val="50000"/>
                  </a:schemeClr>
                </a:solidFill>
                <a:latin typeface="Bernard MT Condensed" panose="02050806060905020404" pitchFamily="18" charset="0"/>
              </a:rPr>
              <a:t>1</a:t>
            </a:r>
          </a:p>
        </p:txBody>
      </p:sp>
      <p:sp>
        <p:nvSpPr>
          <p:cNvPr id="14" name="TextBox 13">
            <a:extLst>
              <a:ext uri="{FF2B5EF4-FFF2-40B4-BE49-F238E27FC236}">
                <a16:creationId xmlns:a16="http://schemas.microsoft.com/office/drawing/2014/main" id="{31323085-EEDE-A8D4-B3B4-CE2D2047A126}"/>
              </a:ext>
            </a:extLst>
          </p:cNvPr>
          <p:cNvSpPr txBox="1"/>
          <p:nvPr/>
        </p:nvSpPr>
        <p:spPr>
          <a:xfrm>
            <a:off x="4532199" y="927628"/>
            <a:ext cx="3768810" cy="584775"/>
          </a:xfrm>
          <a:prstGeom prst="flowChartDisplay">
            <a:avLst/>
          </a:prstGeom>
          <a:gradFill>
            <a:gsLst>
              <a:gs pos="6000">
                <a:schemeClr val="bg2">
                  <a:lumMod val="75000"/>
                </a:schemeClr>
              </a:gs>
              <a:gs pos="95000">
                <a:schemeClr val="accent1">
                  <a:lumMod val="0"/>
                  <a:lumOff val="100000"/>
                </a:schemeClr>
              </a:gs>
              <a:gs pos="100000">
                <a:schemeClr val="accent1">
                  <a:lumMod val="100000"/>
                </a:schemeClr>
              </a:gs>
            </a:gsLst>
            <a:path path="circle">
              <a:fillToRect r="100000" b="100000"/>
            </a:path>
          </a:gradFill>
          <a:effectLst>
            <a:glow rad="228600">
              <a:schemeClr val="accent1">
                <a:satMod val="175000"/>
                <a:alpha val="40000"/>
              </a:schemeClr>
            </a:glow>
            <a:outerShdw blurRad="50800" dist="38100" algn="l" rotWithShape="0">
              <a:prstClr val="black">
                <a:alpha val="40000"/>
              </a:prstClr>
            </a:outerShdw>
          </a:effectLst>
          <a:scene3d>
            <a:camera prst="orthographicFront"/>
            <a:lightRig rig="threePt" dir="t"/>
          </a:scene3d>
          <a:sp3d prstMaterial="dkEdge">
            <a:bevelT prst="relaxedInset"/>
          </a:sp3d>
        </p:spPr>
        <p:txBody>
          <a:bodyPr wrap="square" rtlCol="0">
            <a:spAutoFit/>
          </a:bodyPr>
          <a:lstStyle/>
          <a:p>
            <a:pPr algn="ctr"/>
            <a:r>
              <a:rPr lang="en-US" sz="3200" dirty="0">
                <a:solidFill>
                  <a:schemeClr val="tx1">
                    <a:lumMod val="50000"/>
                    <a:lumOff val="50000"/>
                  </a:schemeClr>
                </a:solidFill>
                <a:latin typeface="Bernard MT Condensed" panose="02050806060905020404" pitchFamily="18" charset="0"/>
              </a:rPr>
              <a:t>2</a:t>
            </a:r>
          </a:p>
        </p:txBody>
      </p:sp>
      <p:sp>
        <p:nvSpPr>
          <p:cNvPr id="15" name="TextBox 14">
            <a:extLst>
              <a:ext uri="{FF2B5EF4-FFF2-40B4-BE49-F238E27FC236}">
                <a16:creationId xmlns:a16="http://schemas.microsoft.com/office/drawing/2014/main" id="{110CA8CA-FF9C-0096-FCD2-A74CBA2953A6}"/>
              </a:ext>
            </a:extLst>
          </p:cNvPr>
          <p:cNvSpPr txBox="1"/>
          <p:nvPr/>
        </p:nvSpPr>
        <p:spPr>
          <a:xfrm>
            <a:off x="8400115" y="927629"/>
            <a:ext cx="3438678" cy="584775"/>
          </a:xfrm>
          <a:prstGeom prst="flowChartDisplay">
            <a:avLst/>
          </a:prstGeom>
          <a:gradFill>
            <a:gsLst>
              <a:gs pos="6000">
                <a:schemeClr val="bg2">
                  <a:lumMod val="75000"/>
                </a:schemeClr>
              </a:gs>
              <a:gs pos="95000">
                <a:schemeClr val="accent1">
                  <a:lumMod val="0"/>
                  <a:lumOff val="100000"/>
                </a:schemeClr>
              </a:gs>
              <a:gs pos="100000">
                <a:schemeClr val="accent1">
                  <a:lumMod val="100000"/>
                </a:schemeClr>
              </a:gs>
            </a:gsLst>
            <a:path path="circle">
              <a:fillToRect r="100000" b="100000"/>
            </a:path>
          </a:gradFill>
          <a:effectLst>
            <a:glow rad="228600">
              <a:schemeClr val="accent1">
                <a:satMod val="175000"/>
                <a:alpha val="40000"/>
              </a:schemeClr>
            </a:glow>
            <a:outerShdw blurRad="50800" dist="38100" algn="l" rotWithShape="0">
              <a:prstClr val="black">
                <a:alpha val="40000"/>
              </a:prstClr>
            </a:outerShdw>
          </a:effectLst>
          <a:scene3d>
            <a:camera prst="orthographicFront"/>
            <a:lightRig rig="threePt" dir="t"/>
          </a:scene3d>
          <a:sp3d prstMaterial="dkEdge">
            <a:bevelT prst="relaxedInset"/>
          </a:sp3d>
        </p:spPr>
        <p:txBody>
          <a:bodyPr wrap="square" rtlCol="0">
            <a:spAutoFit/>
          </a:bodyPr>
          <a:lstStyle/>
          <a:p>
            <a:pPr algn="ctr"/>
            <a:r>
              <a:rPr lang="en-US" sz="3200" dirty="0">
                <a:solidFill>
                  <a:schemeClr val="tx1">
                    <a:lumMod val="50000"/>
                    <a:lumOff val="50000"/>
                  </a:schemeClr>
                </a:solidFill>
                <a:latin typeface="Bernard MT Condensed" panose="02050806060905020404" pitchFamily="18" charset="0"/>
              </a:rPr>
              <a:t>3</a:t>
            </a:r>
          </a:p>
        </p:txBody>
      </p:sp>
    </p:spTree>
    <p:extLst>
      <p:ext uri="{BB962C8B-B14F-4D97-AF65-F5344CB8AC3E}">
        <p14:creationId xmlns:p14="http://schemas.microsoft.com/office/powerpoint/2010/main" val="2079179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1000"/>
                                        <p:tgtEl>
                                          <p:spTgt spid="4"/>
                                        </p:tgtEl>
                                      </p:cBhvr>
                                    </p:animEffect>
                                    <p:anim calcmode="lin" valueType="num">
                                      <p:cBhvr>
                                        <p:cTn id="34" dur="1000" fill="hold"/>
                                        <p:tgtEl>
                                          <p:spTgt spid="4"/>
                                        </p:tgtEl>
                                        <p:attrNameLst>
                                          <p:attrName>ppt_x</p:attrName>
                                        </p:attrNameLst>
                                      </p:cBhvr>
                                      <p:tavLst>
                                        <p:tav tm="0">
                                          <p:val>
                                            <p:strVal val="#ppt_x"/>
                                          </p:val>
                                        </p:tav>
                                        <p:tav tm="100000">
                                          <p:val>
                                            <p:strVal val="#ppt_x"/>
                                          </p:val>
                                        </p:tav>
                                      </p:tavLst>
                                    </p:anim>
                                    <p:anim calcmode="lin" valueType="num">
                                      <p:cBhvr>
                                        <p:cTn id="3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7" grpId="0" animBg="1"/>
      <p:bldP spid="13" grpId="0" animBg="1"/>
      <p:bldP spid="14" grpId="0" animBg="1"/>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PROPOSED REMEDIES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59C4152-006A-E8CF-3DEE-5C50EA35C765}"/>
              </a:ext>
            </a:extLst>
          </p:cNvPr>
          <p:cNvSpPr txBox="1"/>
          <p:nvPr/>
        </p:nvSpPr>
        <p:spPr>
          <a:xfrm>
            <a:off x="692390" y="1042705"/>
            <a:ext cx="8229188" cy="923330"/>
          </a:xfrm>
          <a:prstGeom prst="rect">
            <a:avLst/>
          </a:prstGeom>
          <a:solidFill>
            <a:schemeClr val="bg1">
              <a:lumMod val="95000"/>
            </a:schemeClr>
          </a:solidFill>
        </p:spPr>
        <p:txBody>
          <a:bodyPr wrap="square" rtlCol="0">
            <a:spAutoFit/>
          </a:bodyPr>
          <a:lstStyle/>
          <a:p>
            <a:r>
              <a:rPr lang="en-US" dirty="0"/>
              <a:t>AFFORESTATION: Nations with positive or approaching positive forest carbon net flux should be urged to plant more new trees in light of insights on the impact tree cover extent on forest carbon removals.</a:t>
            </a:r>
          </a:p>
        </p:txBody>
      </p:sp>
      <p:pic>
        <p:nvPicPr>
          <p:cNvPr id="9" name="Picture 8">
            <a:extLst>
              <a:ext uri="{FF2B5EF4-FFF2-40B4-BE49-F238E27FC236}">
                <a16:creationId xmlns:a16="http://schemas.microsoft.com/office/drawing/2014/main" id="{1890D67B-5E95-A44B-7D07-569A580A89EC}"/>
              </a:ext>
            </a:extLst>
          </p:cNvPr>
          <p:cNvPicPr>
            <a:picLocks noChangeAspect="1"/>
          </p:cNvPicPr>
          <p:nvPr/>
        </p:nvPicPr>
        <p:blipFill>
          <a:blip r:embed="rId2"/>
          <a:stretch>
            <a:fillRect/>
          </a:stretch>
        </p:blipFill>
        <p:spPr>
          <a:xfrm>
            <a:off x="9156357" y="814182"/>
            <a:ext cx="3035643" cy="6043818"/>
          </a:xfrm>
          <a:prstGeom prst="rect">
            <a:avLst/>
          </a:prstGeom>
        </p:spPr>
      </p:pic>
      <p:sp>
        <p:nvSpPr>
          <p:cNvPr id="12" name="TextBox 11">
            <a:extLst>
              <a:ext uri="{FF2B5EF4-FFF2-40B4-BE49-F238E27FC236}">
                <a16:creationId xmlns:a16="http://schemas.microsoft.com/office/drawing/2014/main" id="{23B7D7D3-DAFD-1DDB-B9AC-3345538B6AA3}"/>
              </a:ext>
            </a:extLst>
          </p:cNvPr>
          <p:cNvSpPr txBox="1"/>
          <p:nvPr/>
        </p:nvSpPr>
        <p:spPr>
          <a:xfrm>
            <a:off x="161050" y="1042704"/>
            <a:ext cx="531340" cy="477500"/>
          </a:xfrm>
          <a:prstGeom prst="foldedCorner">
            <a:avLst/>
          </a:prstGeom>
          <a:gradFill>
            <a:gsLst>
              <a:gs pos="6000">
                <a:schemeClr val="bg2">
                  <a:lumMod val="75000"/>
                </a:schemeClr>
              </a:gs>
              <a:gs pos="95000">
                <a:schemeClr val="accent1">
                  <a:lumMod val="0"/>
                  <a:lumOff val="100000"/>
                </a:schemeClr>
              </a:gs>
              <a:gs pos="100000">
                <a:schemeClr val="accent1">
                  <a:lumMod val="100000"/>
                </a:schemeClr>
              </a:gs>
            </a:gsLst>
            <a:path path="circle">
              <a:fillToRect r="100000" b="100000"/>
            </a:path>
          </a:gradFill>
          <a:effectLst>
            <a:glow rad="228600">
              <a:schemeClr val="accent1">
                <a:satMod val="175000"/>
                <a:alpha val="40000"/>
              </a:schemeClr>
            </a:glow>
            <a:outerShdw blurRad="50800" dist="38100" algn="l" rotWithShape="0">
              <a:prstClr val="black">
                <a:alpha val="40000"/>
              </a:prstClr>
            </a:outerShdw>
          </a:effectLst>
          <a:scene3d>
            <a:camera prst="orthographicFront"/>
            <a:lightRig rig="threePt" dir="t"/>
          </a:scene3d>
          <a:sp3d prstMaterial="dkEdge">
            <a:bevelT prst="relaxedInset"/>
          </a:sp3d>
        </p:spPr>
        <p:txBody>
          <a:bodyPr wrap="square" rtlCol="0">
            <a:spAutoFit/>
          </a:bodyPr>
          <a:lstStyle/>
          <a:p>
            <a:pPr algn="ctr"/>
            <a:r>
              <a:rPr lang="en-US" sz="2000" dirty="0">
                <a:solidFill>
                  <a:schemeClr val="tx1">
                    <a:lumMod val="50000"/>
                    <a:lumOff val="50000"/>
                  </a:schemeClr>
                </a:solidFill>
                <a:latin typeface="Bernard MT Condensed" panose="02050806060905020404" pitchFamily="18" charset="0"/>
              </a:rPr>
              <a:t>1</a:t>
            </a:r>
          </a:p>
        </p:txBody>
      </p:sp>
      <p:pic>
        <p:nvPicPr>
          <p:cNvPr id="13" name="Picture 12">
            <a:extLst>
              <a:ext uri="{FF2B5EF4-FFF2-40B4-BE49-F238E27FC236}">
                <a16:creationId xmlns:a16="http://schemas.microsoft.com/office/drawing/2014/main" id="{E4DDB7A7-00AB-2943-6F33-7B3086AC13FF}"/>
              </a:ext>
            </a:extLst>
          </p:cNvPr>
          <p:cNvPicPr>
            <a:picLocks noChangeAspect="1"/>
          </p:cNvPicPr>
          <p:nvPr/>
        </p:nvPicPr>
        <p:blipFill>
          <a:blip r:embed="rId3"/>
          <a:stretch>
            <a:fillRect/>
          </a:stretch>
        </p:blipFill>
        <p:spPr>
          <a:xfrm>
            <a:off x="161050" y="2058632"/>
            <a:ext cx="3476625" cy="3849261"/>
          </a:xfrm>
          <a:prstGeom prst="rect">
            <a:avLst/>
          </a:prstGeom>
        </p:spPr>
      </p:pic>
      <p:pic>
        <p:nvPicPr>
          <p:cNvPr id="14" name="Picture 13">
            <a:extLst>
              <a:ext uri="{FF2B5EF4-FFF2-40B4-BE49-F238E27FC236}">
                <a16:creationId xmlns:a16="http://schemas.microsoft.com/office/drawing/2014/main" id="{C03560C2-D714-A5AB-5D80-83D8638DC707}"/>
              </a:ext>
            </a:extLst>
          </p:cNvPr>
          <p:cNvPicPr>
            <a:picLocks noChangeAspect="1"/>
          </p:cNvPicPr>
          <p:nvPr/>
        </p:nvPicPr>
        <p:blipFill>
          <a:blip r:embed="rId4"/>
          <a:stretch>
            <a:fillRect/>
          </a:stretch>
        </p:blipFill>
        <p:spPr>
          <a:xfrm>
            <a:off x="3773599" y="2058632"/>
            <a:ext cx="5259190" cy="3849261"/>
          </a:xfrm>
          <a:prstGeom prst="rect">
            <a:avLst/>
          </a:prstGeom>
        </p:spPr>
      </p:pic>
      <p:sp>
        <p:nvSpPr>
          <p:cNvPr id="15" name="TextBox 14">
            <a:extLst>
              <a:ext uri="{FF2B5EF4-FFF2-40B4-BE49-F238E27FC236}">
                <a16:creationId xmlns:a16="http://schemas.microsoft.com/office/drawing/2014/main" id="{72957B5E-4723-3CAE-F255-D717D956CFB9}"/>
              </a:ext>
            </a:extLst>
          </p:cNvPr>
          <p:cNvSpPr txBox="1"/>
          <p:nvPr/>
        </p:nvSpPr>
        <p:spPr>
          <a:xfrm>
            <a:off x="134894" y="5970914"/>
            <a:ext cx="3476625" cy="868323"/>
          </a:xfrm>
          <a:prstGeom prst="flowChartAlternateProcess">
            <a:avLst/>
          </a:prstGeom>
          <a:noFill/>
          <a:ln w="381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1500" dirty="0"/>
              <a:t>These are leading areas in forest carbon emission per year and should also be urged to plant more new trees.</a:t>
            </a:r>
          </a:p>
        </p:txBody>
      </p:sp>
      <p:sp>
        <p:nvSpPr>
          <p:cNvPr id="16" name="TextBox 15">
            <a:extLst>
              <a:ext uri="{FF2B5EF4-FFF2-40B4-BE49-F238E27FC236}">
                <a16:creationId xmlns:a16="http://schemas.microsoft.com/office/drawing/2014/main" id="{E1B0DB23-A153-28DD-B0B0-EA00FDEAADFB}"/>
              </a:ext>
            </a:extLst>
          </p:cNvPr>
          <p:cNvSpPr txBox="1"/>
          <p:nvPr/>
        </p:nvSpPr>
        <p:spPr>
          <a:xfrm>
            <a:off x="3798312" y="5907893"/>
            <a:ext cx="5234477" cy="868323"/>
          </a:xfrm>
          <a:prstGeom prst="flowChartAlternateProcess">
            <a:avLst/>
          </a:prstGeom>
          <a:noFill/>
          <a:ln w="381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1500" dirty="0"/>
              <a:t>These are countries with above world average forest emissions and below average tree cover extent. These countries need to be encouraged to plant more new trees.</a:t>
            </a:r>
          </a:p>
        </p:txBody>
      </p:sp>
    </p:spTree>
    <p:extLst>
      <p:ext uri="{BB962C8B-B14F-4D97-AF65-F5344CB8AC3E}">
        <p14:creationId xmlns:p14="http://schemas.microsoft.com/office/powerpoint/2010/main" val="2436786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barn(inVertical)">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1000"/>
                                        <p:tgtEl>
                                          <p:spTgt spid="15"/>
                                        </p:tgtEl>
                                      </p:cBhvr>
                                    </p:animEffect>
                                    <p:anim calcmode="lin" valueType="num">
                                      <p:cBhvr>
                                        <p:cTn id="21" dur="1000" fill="hold"/>
                                        <p:tgtEl>
                                          <p:spTgt spid="15"/>
                                        </p:tgtEl>
                                        <p:attrNameLst>
                                          <p:attrName>ppt_x</p:attrName>
                                        </p:attrNameLst>
                                      </p:cBhvr>
                                      <p:tavLst>
                                        <p:tav tm="0">
                                          <p:val>
                                            <p:strVal val="#ppt_x"/>
                                          </p:val>
                                        </p:tav>
                                        <p:tav tm="100000">
                                          <p:val>
                                            <p:strVal val="#ppt_x"/>
                                          </p:val>
                                        </p:tav>
                                      </p:tavLst>
                                    </p:anim>
                                    <p:anim calcmode="lin" valueType="num">
                                      <p:cBhvr>
                                        <p:cTn id="2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arn(inVertical)">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1000"/>
                                        <p:tgtEl>
                                          <p:spTgt spid="16"/>
                                        </p:tgtEl>
                                      </p:cBhvr>
                                    </p:animEffect>
                                    <p:anim calcmode="lin" valueType="num">
                                      <p:cBhvr>
                                        <p:cTn id="33" dur="1000" fill="hold"/>
                                        <p:tgtEl>
                                          <p:spTgt spid="16"/>
                                        </p:tgtEl>
                                        <p:attrNameLst>
                                          <p:attrName>ppt_x</p:attrName>
                                        </p:attrNameLst>
                                      </p:cBhvr>
                                      <p:tavLst>
                                        <p:tav tm="0">
                                          <p:val>
                                            <p:strVal val="#ppt_x"/>
                                          </p:val>
                                        </p:tav>
                                        <p:tav tm="100000">
                                          <p:val>
                                            <p:strVal val="#ppt_x"/>
                                          </p:val>
                                        </p:tav>
                                      </p:tavLst>
                                    </p:anim>
                                    <p:anim calcmode="lin" valueType="num">
                                      <p:cBhvr>
                                        <p:cTn id="3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15" grpId="0" animBg="1"/>
      <p:bldP spid="1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PROPOSED REMEDIES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59C4152-006A-E8CF-3DEE-5C50EA35C765}"/>
              </a:ext>
            </a:extLst>
          </p:cNvPr>
          <p:cNvSpPr txBox="1"/>
          <p:nvPr/>
        </p:nvSpPr>
        <p:spPr>
          <a:xfrm>
            <a:off x="692390" y="1042704"/>
            <a:ext cx="6004972" cy="3139321"/>
          </a:xfrm>
          <a:prstGeom prst="rect">
            <a:avLst/>
          </a:prstGeom>
          <a:solidFill>
            <a:schemeClr val="bg1">
              <a:lumMod val="95000"/>
            </a:schemeClr>
          </a:solidFill>
        </p:spPr>
        <p:txBody>
          <a:bodyPr wrap="square" rtlCol="0">
            <a:spAutoFit/>
          </a:bodyPr>
          <a:lstStyle/>
          <a:p>
            <a:r>
              <a:rPr lang="en-US" dirty="0"/>
              <a:t>CONTROLLED DEFORSTATION AND REFORESTATION: It is impossible for man to survive without exploiting forest resources for our needs, therefore, experts are to be consulted when forest are to be removed or replanted. These experts are needed to control carbon stocks in the forests by increasing the total carbon stocks and maintaining or reducing the average carbon stocks per hectare by extending tree cover area for the purpose of increasing forest carbon removal. </a:t>
            </a:r>
          </a:p>
          <a:p>
            <a:r>
              <a:rPr lang="en-US" dirty="0"/>
              <a:t>This practice should be encouraged in African and European regions where low forest carbon emissions but approaching positive forest carbon net flux is observed.</a:t>
            </a:r>
          </a:p>
        </p:txBody>
      </p:sp>
      <p:sp>
        <p:nvSpPr>
          <p:cNvPr id="12" name="TextBox 11">
            <a:extLst>
              <a:ext uri="{FF2B5EF4-FFF2-40B4-BE49-F238E27FC236}">
                <a16:creationId xmlns:a16="http://schemas.microsoft.com/office/drawing/2014/main" id="{23B7D7D3-DAFD-1DDB-B9AC-3345538B6AA3}"/>
              </a:ext>
            </a:extLst>
          </p:cNvPr>
          <p:cNvSpPr txBox="1"/>
          <p:nvPr/>
        </p:nvSpPr>
        <p:spPr>
          <a:xfrm>
            <a:off x="161050" y="1042704"/>
            <a:ext cx="531340" cy="477500"/>
          </a:xfrm>
          <a:prstGeom prst="foldedCorner">
            <a:avLst/>
          </a:prstGeom>
          <a:gradFill>
            <a:gsLst>
              <a:gs pos="6000">
                <a:schemeClr val="bg2">
                  <a:lumMod val="75000"/>
                </a:schemeClr>
              </a:gs>
              <a:gs pos="95000">
                <a:schemeClr val="accent1">
                  <a:lumMod val="0"/>
                  <a:lumOff val="100000"/>
                </a:schemeClr>
              </a:gs>
              <a:gs pos="100000">
                <a:schemeClr val="accent1">
                  <a:lumMod val="100000"/>
                </a:schemeClr>
              </a:gs>
            </a:gsLst>
            <a:path path="circle">
              <a:fillToRect r="100000" b="100000"/>
            </a:path>
          </a:gradFill>
          <a:effectLst>
            <a:glow rad="228600">
              <a:schemeClr val="accent1">
                <a:satMod val="175000"/>
                <a:alpha val="40000"/>
              </a:schemeClr>
            </a:glow>
            <a:outerShdw blurRad="50800" dist="38100" algn="l" rotWithShape="0">
              <a:prstClr val="black">
                <a:alpha val="40000"/>
              </a:prstClr>
            </a:outerShdw>
          </a:effectLst>
          <a:scene3d>
            <a:camera prst="orthographicFront"/>
            <a:lightRig rig="threePt" dir="t"/>
          </a:scene3d>
          <a:sp3d prstMaterial="dkEdge">
            <a:bevelT prst="relaxedInset"/>
          </a:sp3d>
        </p:spPr>
        <p:txBody>
          <a:bodyPr wrap="square" rtlCol="0">
            <a:spAutoFit/>
          </a:bodyPr>
          <a:lstStyle/>
          <a:p>
            <a:pPr algn="ctr"/>
            <a:r>
              <a:rPr lang="en-US" sz="2000" dirty="0">
                <a:solidFill>
                  <a:schemeClr val="tx1">
                    <a:lumMod val="50000"/>
                    <a:lumOff val="50000"/>
                  </a:schemeClr>
                </a:solidFill>
                <a:latin typeface="Bernard MT Condensed" panose="02050806060905020404" pitchFamily="18" charset="0"/>
              </a:rPr>
              <a:t>2</a:t>
            </a:r>
          </a:p>
        </p:txBody>
      </p:sp>
      <p:pic>
        <p:nvPicPr>
          <p:cNvPr id="4" name="Picture 3">
            <a:extLst>
              <a:ext uri="{FF2B5EF4-FFF2-40B4-BE49-F238E27FC236}">
                <a16:creationId xmlns:a16="http://schemas.microsoft.com/office/drawing/2014/main" id="{E8890FD1-95B5-1093-9543-D642FA0F9127}"/>
              </a:ext>
            </a:extLst>
          </p:cNvPr>
          <p:cNvPicPr>
            <a:picLocks noChangeAspect="1"/>
          </p:cNvPicPr>
          <p:nvPr/>
        </p:nvPicPr>
        <p:blipFill>
          <a:blip r:embed="rId2"/>
          <a:stretch>
            <a:fillRect/>
          </a:stretch>
        </p:blipFill>
        <p:spPr>
          <a:xfrm>
            <a:off x="6981568" y="814181"/>
            <a:ext cx="4783712" cy="5883173"/>
          </a:xfrm>
          <a:prstGeom prst="rect">
            <a:avLst/>
          </a:prstGeom>
        </p:spPr>
      </p:pic>
      <p:pic>
        <p:nvPicPr>
          <p:cNvPr id="5" name="Picture 4">
            <a:extLst>
              <a:ext uri="{FF2B5EF4-FFF2-40B4-BE49-F238E27FC236}">
                <a16:creationId xmlns:a16="http://schemas.microsoft.com/office/drawing/2014/main" id="{5CB9AE4A-4A98-63FF-36E9-A0AAB7DA7424}"/>
              </a:ext>
            </a:extLst>
          </p:cNvPr>
          <p:cNvPicPr>
            <a:picLocks noChangeAspect="1"/>
          </p:cNvPicPr>
          <p:nvPr/>
        </p:nvPicPr>
        <p:blipFill>
          <a:blip r:embed="rId3"/>
          <a:stretch>
            <a:fillRect/>
          </a:stretch>
        </p:blipFill>
        <p:spPr>
          <a:xfrm>
            <a:off x="692389" y="5163164"/>
            <a:ext cx="6004972" cy="1534189"/>
          </a:xfrm>
          <a:prstGeom prst="rect">
            <a:avLst/>
          </a:prstGeom>
        </p:spPr>
      </p:pic>
      <p:sp>
        <p:nvSpPr>
          <p:cNvPr id="6" name="TextBox 5">
            <a:extLst>
              <a:ext uri="{FF2B5EF4-FFF2-40B4-BE49-F238E27FC236}">
                <a16:creationId xmlns:a16="http://schemas.microsoft.com/office/drawing/2014/main" id="{DC3CB705-FF70-DD2A-045B-9C6E5F155699}"/>
              </a:ext>
            </a:extLst>
          </p:cNvPr>
          <p:cNvSpPr txBox="1"/>
          <p:nvPr/>
        </p:nvSpPr>
        <p:spPr>
          <a:xfrm>
            <a:off x="692390" y="4303153"/>
            <a:ext cx="6004971" cy="715089"/>
          </a:xfrm>
          <a:prstGeom prst="flowChartAlternateProcess">
            <a:avLst/>
          </a:prstGeom>
          <a:noFill/>
          <a:ln w="381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dirty="0"/>
              <a:t>These countries should also implement this practice due to having very high average carbon stocks per hectare.</a:t>
            </a:r>
          </a:p>
        </p:txBody>
      </p:sp>
    </p:spTree>
    <p:extLst>
      <p:ext uri="{BB962C8B-B14F-4D97-AF65-F5344CB8AC3E}">
        <p14:creationId xmlns:p14="http://schemas.microsoft.com/office/powerpoint/2010/main" val="392828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anim calcmode="lin" valueType="num">
                                      <p:cBhvr>
                                        <p:cTn id="16" dur="1000" fill="hold"/>
                                        <p:tgtEl>
                                          <p:spTgt spid="6"/>
                                        </p:tgtEl>
                                        <p:attrNameLst>
                                          <p:attrName>ppt_x</p:attrName>
                                        </p:attrNameLst>
                                      </p:cBhvr>
                                      <p:tavLst>
                                        <p:tav tm="0">
                                          <p:val>
                                            <p:strVal val="#ppt_x"/>
                                          </p:val>
                                        </p:tav>
                                        <p:tav tm="100000">
                                          <p:val>
                                            <p:strVal val="#ppt_x"/>
                                          </p:val>
                                        </p:tav>
                                      </p:tavLst>
                                    </p:anim>
                                    <p:anim calcmode="lin" valueType="num">
                                      <p:cBhvr>
                                        <p:cTn id="1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arn(inVertical)">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PROPOSED REMEDIES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59C4152-006A-E8CF-3DEE-5C50EA35C765}"/>
              </a:ext>
            </a:extLst>
          </p:cNvPr>
          <p:cNvSpPr txBox="1"/>
          <p:nvPr/>
        </p:nvSpPr>
        <p:spPr>
          <a:xfrm>
            <a:off x="692388" y="938175"/>
            <a:ext cx="6820519" cy="2031325"/>
          </a:xfrm>
          <a:prstGeom prst="rect">
            <a:avLst/>
          </a:prstGeom>
          <a:solidFill>
            <a:schemeClr val="bg1">
              <a:lumMod val="95000"/>
            </a:schemeClr>
          </a:solidFill>
        </p:spPr>
        <p:txBody>
          <a:bodyPr wrap="square" rtlCol="0">
            <a:spAutoFit/>
          </a:bodyPr>
          <a:lstStyle/>
          <a:p>
            <a:r>
              <a:rPr lang="en-US" dirty="0"/>
              <a:t>FOREST REGULATION ENFORCEMENT: Many countries around the world have laws to protect forest, if these laws aren’t adhered to and enforced properly afforestation and reforestation efforts would be for naught and carbon emission would increase and eventually overtake forest carbon removals completely. Hence, governments and organizations should enforce the existing laws to protect forests from illegal activities.</a:t>
            </a:r>
          </a:p>
        </p:txBody>
      </p:sp>
      <p:sp>
        <p:nvSpPr>
          <p:cNvPr id="12" name="TextBox 11">
            <a:extLst>
              <a:ext uri="{FF2B5EF4-FFF2-40B4-BE49-F238E27FC236}">
                <a16:creationId xmlns:a16="http://schemas.microsoft.com/office/drawing/2014/main" id="{23B7D7D3-DAFD-1DDB-B9AC-3345538B6AA3}"/>
              </a:ext>
            </a:extLst>
          </p:cNvPr>
          <p:cNvSpPr txBox="1"/>
          <p:nvPr/>
        </p:nvSpPr>
        <p:spPr>
          <a:xfrm>
            <a:off x="161050" y="938176"/>
            <a:ext cx="531340" cy="477500"/>
          </a:xfrm>
          <a:prstGeom prst="foldedCorner">
            <a:avLst/>
          </a:prstGeom>
          <a:gradFill>
            <a:gsLst>
              <a:gs pos="6000">
                <a:schemeClr val="bg2">
                  <a:lumMod val="75000"/>
                </a:schemeClr>
              </a:gs>
              <a:gs pos="95000">
                <a:schemeClr val="accent1">
                  <a:lumMod val="0"/>
                  <a:lumOff val="100000"/>
                </a:schemeClr>
              </a:gs>
              <a:gs pos="100000">
                <a:schemeClr val="accent1">
                  <a:lumMod val="100000"/>
                </a:schemeClr>
              </a:gs>
            </a:gsLst>
            <a:path path="circle">
              <a:fillToRect r="100000" b="100000"/>
            </a:path>
          </a:gradFill>
          <a:effectLst>
            <a:glow rad="228600">
              <a:schemeClr val="accent1">
                <a:satMod val="175000"/>
                <a:alpha val="40000"/>
              </a:schemeClr>
            </a:glow>
            <a:outerShdw blurRad="50800" dist="38100" algn="l" rotWithShape="0">
              <a:prstClr val="black">
                <a:alpha val="40000"/>
              </a:prstClr>
            </a:outerShdw>
          </a:effectLst>
          <a:scene3d>
            <a:camera prst="orthographicFront"/>
            <a:lightRig rig="threePt" dir="t"/>
          </a:scene3d>
          <a:sp3d prstMaterial="dkEdge">
            <a:bevelT prst="relaxedInset"/>
          </a:sp3d>
        </p:spPr>
        <p:txBody>
          <a:bodyPr wrap="square" rtlCol="0">
            <a:spAutoFit/>
          </a:bodyPr>
          <a:lstStyle/>
          <a:p>
            <a:pPr algn="ctr"/>
            <a:r>
              <a:rPr lang="en-US" sz="2000" dirty="0">
                <a:solidFill>
                  <a:schemeClr val="tx1">
                    <a:lumMod val="50000"/>
                    <a:lumOff val="50000"/>
                  </a:schemeClr>
                </a:solidFill>
                <a:latin typeface="Bernard MT Condensed" panose="02050806060905020404" pitchFamily="18" charset="0"/>
              </a:rPr>
              <a:t>3</a:t>
            </a:r>
          </a:p>
        </p:txBody>
      </p:sp>
      <p:pic>
        <p:nvPicPr>
          <p:cNvPr id="4" name="Picture 3">
            <a:extLst>
              <a:ext uri="{FF2B5EF4-FFF2-40B4-BE49-F238E27FC236}">
                <a16:creationId xmlns:a16="http://schemas.microsoft.com/office/drawing/2014/main" id="{3A6B8AE6-8020-0F56-48C1-BAC0F24526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47685" y="814182"/>
            <a:ext cx="4444313" cy="6043817"/>
          </a:xfrm>
          <a:prstGeom prst="rect">
            <a:avLst/>
          </a:prstGeom>
        </p:spPr>
      </p:pic>
      <p:pic>
        <p:nvPicPr>
          <p:cNvPr id="5" name="Picture 4">
            <a:extLst>
              <a:ext uri="{FF2B5EF4-FFF2-40B4-BE49-F238E27FC236}">
                <a16:creationId xmlns:a16="http://schemas.microsoft.com/office/drawing/2014/main" id="{4883152D-D68E-5078-4B67-4F9F45AC0507}"/>
              </a:ext>
            </a:extLst>
          </p:cNvPr>
          <p:cNvPicPr>
            <a:picLocks noChangeAspect="1"/>
          </p:cNvPicPr>
          <p:nvPr/>
        </p:nvPicPr>
        <p:blipFill>
          <a:blip r:embed="rId3"/>
          <a:stretch>
            <a:fillRect/>
          </a:stretch>
        </p:blipFill>
        <p:spPr>
          <a:xfrm>
            <a:off x="692388" y="4148792"/>
            <a:ext cx="6820518" cy="2695139"/>
          </a:xfrm>
          <a:prstGeom prst="rect">
            <a:avLst/>
          </a:prstGeom>
        </p:spPr>
      </p:pic>
      <p:sp>
        <p:nvSpPr>
          <p:cNvPr id="6" name="TextBox 5">
            <a:extLst>
              <a:ext uri="{FF2B5EF4-FFF2-40B4-BE49-F238E27FC236}">
                <a16:creationId xmlns:a16="http://schemas.microsoft.com/office/drawing/2014/main" id="{B3201F21-E631-D8F4-6761-FC3220E1362D}"/>
              </a:ext>
            </a:extLst>
          </p:cNvPr>
          <p:cNvSpPr txBox="1"/>
          <p:nvPr/>
        </p:nvSpPr>
        <p:spPr>
          <a:xfrm>
            <a:off x="692388" y="3048368"/>
            <a:ext cx="6820519" cy="1021556"/>
          </a:xfrm>
          <a:prstGeom prst="flowChartAlternateProcess">
            <a:avLst/>
          </a:prstGeom>
          <a:noFill/>
          <a:ln w="381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dirty="0"/>
              <a:t>These are countries who led the world in forest carbon emissions in 2022, these countries must be urged by international bodies to enforce their forest regulations.</a:t>
            </a:r>
          </a:p>
        </p:txBody>
      </p:sp>
    </p:spTree>
    <p:extLst>
      <p:ext uri="{BB962C8B-B14F-4D97-AF65-F5344CB8AC3E}">
        <p14:creationId xmlns:p14="http://schemas.microsoft.com/office/powerpoint/2010/main" val="3125211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1000"/>
                                        <p:tgtEl>
                                          <p:spTgt spid="6"/>
                                        </p:tgtEl>
                                      </p:cBhvr>
                                    </p:animEffect>
                                    <p:anim calcmode="lin" valueType="num">
                                      <p:cBhvr>
                                        <p:cTn id="19" dur="1000" fill="hold"/>
                                        <p:tgtEl>
                                          <p:spTgt spid="6"/>
                                        </p:tgtEl>
                                        <p:attrNameLst>
                                          <p:attrName>ppt_x</p:attrName>
                                        </p:attrNameLst>
                                      </p:cBhvr>
                                      <p:tavLst>
                                        <p:tav tm="0">
                                          <p:val>
                                            <p:strVal val="#ppt_x"/>
                                          </p:val>
                                        </p:tav>
                                        <p:tav tm="100000">
                                          <p:val>
                                            <p:strVal val="#ppt_x"/>
                                          </p:val>
                                        </p:tav>
                                      </p:tavLst>
                                    </p:anim>
                                    <p:anim calcmode="lin" valueType="num">
                                      <p:cBhvr>
                                        <p:cTn id="2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down)">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PROPOSED REMEDIES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59C4152-006A-E8CF-3DEE-5C50EA35C765}"/>
              </a:ext>
            </a:extLst>
          </p:cNvPr>
          <p:cNvSpPr txBox="1"/>
          <p:nvPr/>
        </p:nvSpPr>
        <p:spPr>
          <a:xfrm>
            <a:off x="692390" y="1042704"/>
            <a:ext cx="6004972" cy="2031325"/>
          </a:xfrm>
          <a:prstGeom prst="rect">
            <a:avLst/>
          </a:prstGeom>
          <a:solidFill>
            <a:schemeClr val="bg1">
              <a:lumMod val="95000"/>
            </a:schemeClr>
          </a:solidFill>
        </p:spPr>
        <p:txBody>
          <a:bodyPr wrap="square" rtlCol="0">
            <a:spAutoFit/>
          </a:bodyPr>
          <a:lstStyle/>
          <a:p>
            <a:r>
              <a:rPr lang="en-US" dirty="0"/>
              <a:t>HARNESSING TECHNOLOGY: As we are well into the 21</a:t>
            </a:r>
            <a:r>
              <a:rPr lang="en-US" baseline="30000" dirty="0"/>
              <a:t>st</a:t>
            </a:r>
            <a:r>
              <a:rPr lang="en-US" dirty="0"/>
              <a:t> century, technology is a necessity in addressing the climate problem. More innovative technologies should be utilized in monitoring forest carbon metrics to optimize afforestation, deforestation and reforestation practices in order to ensure forest carbon removals are much higher than emissions and gain the upper hand against climate change.</a:t>
            </a:r>
          </a:p>
        </p:txBody>
      </p:sp>
      <p:sp>
        <p:nvSpPr>
          <p:cNvPr id="12" name="TextBox 11">
            <a:extLst>
              <a:ext uri="{FF2B5EF4-FFF2-40B4-BE49-F238E27FC236}">
                <a16:creationId xmlns:a16="http://schemas.microsoft.com/office/drawing/2014/main" id="{23B7D7D3-DAFD-1DDB-B9AC-3345538B6AA3}"/>
              </a:ext>
            </a:extLst>
          </p:cNvPr>
          <p:cNvSpPr txBox="1"/>
          <p:nvPr/>
        </p:nvSpPr>
        <p:spPr>
          <a:xfrm>
            <a:off x="161050" y="1042704"/>
            <a:ext cx="531340" cy="477500"/>
          </a:xfrm>
          <a:prstGeom prst="foldedCorner">
            <a:avLst/>
          </a:prstGeom>
          <a:gradFill>
            <a:gsLst>
              <a:gs pos="6000">
                <a:schemeClr val="bg2">
                  <a:lumMod val="75000"/>
                </a:schemeClr>
              </a:gs>
              <a:gs pos="95000">
                <a:schemeClr val="accent1">
                  <a:lumMod val="0"/>
                  <a:lumOff val="100000"/>
                </a:schemeClr>
              </a:gs>
              <a:gs pos="100000">
                <a:schemeClr val="accent1">
                  <a:lumMod val="100000"/>
                </a:schemeClr>
              </a:gs>
            </a:gsLst>
            <a:path path="circle">
              <a:fillToRect r="100000" b="100000"/>
            </a:path>
          </a:gradFill>
          <a:effectLst>
            <a:glow rad="228600">
              <a:schemeClr val="accent1">
                <a:satMod val="175000"/>
                <a:alpha val="40000"/>
              </a:schemeClr>
            </a:glow>
            <a:outerShdw blurRad="50800" dist="38100" algn="l" rotWithShape="0">
              <a:prstClr val="black">
                <a:alpha val="40000"/>
              </a:prstClr>
            </a:outerShdw>
          </a:effectLst>
          <a:scene3d>
            <a:camera prst="orthographicFront"/>
            <a:lightRig rig="threePt" dir="t"/>
          </a:scene3d>
          <a:sp3d prstMaterial="dkEdge">
            <a:bevelT prst="relaxedInset"/>
          </a:sp3d>
        </p:spPr>
        <p:txBody>
          <a:bodyPr wrap="square" rtlCol="0">
            <a:spAutoFit/>
          </a:bodyPr>
          <a:lstStyle/>
          <a:p>
            <a:pPr algn="ctr"/>
            <a:r>
              <a:rPr lang="en-US" sz="2000" dirty="0">
                <a:solidFill>
                  <a:schemeClr val="tx1">
                    <a:lumMod val="50000"/>
                    <a:lumOff val="50000"/>
                  </a:schemeClr>
                </a:solidFill>
                <a:latin typeface="Bernard MT Condensed" panose="02050806060905020404" pitchFamily="18" charset="0"/>
              </a:rPr>
              <a:t>4</a:t>
            </a:r>
          </a:p>
        </p:txBody>
      </p:sp>
      <p:pic>
        <p:nvPicPr>
          <p:cNvPr id="9" name="Picture 8">
            <a:extLst>
              <a:ext uri="{FF2B5EF4-FFF2-40B4-BE49-F238E27FC236}">
                <a16:creationId xmlns:a16="http://schemas.microsoft.com/office/drawing/2014/main" id="{F384FD3D-491A-BA79-DF28-59EB55C893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8702" y="1042704"/>
            <a:ext cx="4536578" cy="4907050"/>
          </a:xfrm>
          <a:prstGeom prst="rect">
            <a:avLst/>
          </a:prstGeom>
        </p:spPr>
      </p:pic>
      <p:sp>
        <p:nvSpPr>
          <p:cNvPr id="14" name="TextBox 13">
            <a:extLst>
              <a:ext uri="{FF2B5EF4-FFF2-40B4-BE49-F238E27FC236}">
                <a16:creationId xmlns:a16="http://schemas.microsoft.com/office/drawing/2014/main" id="{F40290A1-110A-0D46-C87B-43163BF14004}"/>
              </a:ext>
            </a:extLst>
          </p:cNvPr>
          <p:cNvSpPr txBox="1"/>
          <p:nvPr/>
        </p:nvSpPr>
        <p:spPr>
          <a:xfrm>
            <a:off x="161050" y="3641429"/>
            <a:ext cx="531340" cy="477500"/>
          </a:xfrm>
          <a:prstGeom prst="foldedCorner">
            <a:avLst/>
          </a:prstGeom>
          <a:gradFill>
            <a:gsLst>
              <a:gs pos="6000">
                <a:schemeClr val="bg2">
                  <a:lumMod val="75000"/>
                </a:schemeClr>
              </a:gs>
              <a:gs pos="95000">
                <a:schemeClr val="accent1">
                  <a:lumMod val="0"/>
                  <a:lumOff val="100000"/>
                </a:schemeClr>
              </a:gs>
              <a:gs pos="100000">
                <a:schemeClr val="accent1">
                  <a:lumMod val="100000"/>
                </a:schemeClr>
              </a:gs>
            </a:gsLst>
            <a:path path="circle">
              <a:fillToRect r="100000" b="100000"/>
            </a:path>
          </a:gradFill>
          <a:effectLst>
            <a:glow rad="228600">
              <a:schemeClr val="accent1">
                <a:satMod val="175000"/>
                <a:alpha val="40000"/>
              </a:schemeClr>
            </a:glow>
            <a:outerShdw blurRad="50800" dist="38100" algn="l" rotWithShape="0">
              <a:prstClr val="black">
                <a:alpha val="40000"/>
              </a:prstClr>
            </a:outerShdw>
          </a:effectLst>
          <a:scene3d>
            <a:camera prst="orthographicFront"/>
            <a:lightRig rig="threePt" dir="t"/>
          </a:scene3d>
          <a:sp3d prstMaterial="dkEdge">
            <a:bevelT prst="relaxedInset"/>
          </a:sp3d>
        </p:spPr>
        <p:txBody>
          <a:bodyPr wrap="square" rtlCol="0">
            <a:spAutoFit/>
          </a:bodyPr>
          <a:lstStyle/>
          <a:p>
            <a:pPr algn="ctr"/>
            <a:r>
              <a:rPr lang="en-US" sz="2000" dirty="0">
                <a:solidFill>
                  <a:schemeClr val="tx1">
                    <a:lumMod val="50000"/>
                    <a:lumOff val="50000"/>
                  </a:schemeClr>
                </a:solidFill>
                <a:latin typeface="Bernard MT Condensed" panose="02050806060905020404" pitchFamily="18" charset="0"/>
              </a:rPr>
              <a:t>5</a:t>
            </a:r>
          </a:p>
        </p:txBody>
      </p:sp>
      <p:sp>
        <p:nvSpPr>
          <p:cNvPr id="15" name="TextBox 14">
            <a:extLst>
              <a:ext uri="{FF2B5EF4-FFF2-40B4-BE49-F238E27FC236}">
                <a16:creationId xmlns:a16="http://schemas.microsoft.com/office/drawing/2014/main" id="{D17A5F6F-9042-C650-3654-D9F48D289B21}"/>
              </a:ext>
            </a:extLst>
          </p:cNvPr>
          <p:cNvSpPr txBox="1"/>
          <p:nvPr/>
        </p:nvSpPr>
        <p:spPr>
          <a:xfrm>
            <a:off x="692390" y="3641429"/>
            <a:ext cx="6004972" cy="2308324"/>
          </a:xfrm>
          <a:prstGeom prst="rect">
            <a:avLst/>
          </a:prstGeom>
          <a:solidFill>
            <a:schemeClr val="bg1">
              <a:lumMod val="95000"/>
            </a:schemeClr>
          </a:solidFill>
        </p:spPr>
        <p:txBody>
          <a:bodyPr wrap="square" rtlCol="0">
            <a:spAutoFit/>
          </a:bodyPr>
          <a:lstStyle/>
          <a:p>
            <a:r>
              <a:rPr lang="en-US" dirty="0"/>
              <a:t>AVAILABILITY OF INFORMATION: Many know of the effect of climate change on the environment but few know of the impact forests have on climate change. Making presentations like this one, which tells interesting stories with forest data readily available to people everywhere through mainstream media and social media would inform individuals and communities on how they can help the fight against climate change through forests and trees.</a:t>
            </a:r>
          </a:p>
        </p:txBody>
      </p:sp>
    </p:spTree>
    <p:extLst>
      <p:ext uri="{BB962C8B-B14F-4D97-AF65-F5344CB8AC3E}">
        <p14:creationId xmlns:p14="http://schemas.microsoft.com/office/powerpoint/2010/main" val="197112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14" grpId="0" animBg="1"/>
      <p:bldP spid="1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5"/>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5821681" cy="814182"/>
          </a:xfrm>
          <a:noFill/>
        </p:spPr>
        <p:txBody>
          <a:bodyPr/>
          <a:lstStyle/>
          <a:p>
            <a:r>
              <a:rPr lang="en-US" b="1" dirty="0">
                <a:solidFill>
                  <a:schemeClr val="accent1">
                    <a:lumMod val="50000"/>
                  </a:schemeClr>
                </a:solidFill>
                <a:latin typeface="Aptos Narrow" panose="020B0004020202020204" pitchFamily="34" charset="0"/>
              </a:rPr>
              <a:t>INTRODUCTION</a:t>
            </a:r>
          </a:p>
        </p:txBody>
      </p:sp>
      <p:sp>
        <p:nvSpPr>
          <p:cNvPr id="8" name="Flowchart: Data 7">
            <a:extLst>
              <a:ext uri="{FF2B5EF4-FFF2-40B4-BE49-F238E27FC236}">
                <a16:creationId xmlns:a16="http://schemas.microsoft.com/office/drawing/2014/main" id="{C4330F5B-F0E3-9708-544A-2031A9381C01}"/>
              </a:ext>
            </a:extLst>
          </p:cNvPr>
          <p:cNvSpPr/>
          <p:nvPr/>
        </p:nvSpPr>
        <p:spPr>
          <a:xfrm>
            <a:off x="16039" y="-42656"/>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BAF069F-BC9C-C1E5-8360-C5911F3D374A}"/>
              </a:ext>
            </a:extLst>
          </p:cNvPr>
          <p:cNvSpPr txBox="1"/>
          <p:nvPr/>
        </p:nvSpPr>
        <p:spPr>
          <a:xfrm>
            <a:off x="213359" y="1171074"/>
            <a:ext cx="5709769" cy="5493812"/>
          </a:xfrm>
          <a:prstGeom prst="rect">
            <a:avLst/>
          </a:prstGeom>
          <a:noFill/>
        </p:spPr>
        <p:txBody>
          <a:bodyPr wrap="square" rtlCol="0">
            <a:spAutoFit/>
          </a:bodyPr>
          <a:lstStyle/>
          <a:p>
            <a:r>
              <a:rPr lang="en-US" sz="2100" dirty="0"/>
              <a:t>Climate change is a significant threat to the environment on a global scale, with carbon dioxide being it’s main agent.</a:t>
            </a:r>
          </a:p>
          <a:p>
            <a:endParaRPr lang="en-US" sz="2100" dirty="0"/>
          </a:p>
          <a:p>
            <a:r>
              <a:rPr lang="en-US" sz="2100" dirty="0"/>
              <a:t>Our forests can serve to aid or deter this threat. Forests can mitigate the world’s carbon problem by absorbing the atmosphere’s carbon and  storing it or they can intensify the problem when they emit carbon into the atmosphere through various forms of deforestation and decay.</a:t>
            </a:r>
          </a:p>
          <a:p>
            <a:endParaRPr lang="en-US" sz="2100" dirty="0"/>
          </a:p>
          <a:p>
            <a:r>
              <a:rPr lang="en-US" sz="2100" dirty="0"/>
              <a:t>This project is designed to analyze the world’s forest carbon metrics and devise data-driven solutions to aim the weapon of forest against the enemy that is climate change.</a:t>
            </a:r>
          </a:p>
          <a:p>
            <a:endParaRPr lang="en-US" dirty="0"/>
          </a:p>
          <a:p>
            <a:endParaRPr lang="en-US" dirty="0"/>
          </a:p>
        </p:txBody>
      </p:sp>
      <p:pic>
        <p:nvPicPr>
          <p:cNvPr id="16" name="Picture 15">
            <a:extLst>
              <a:ext uri="{FF2B5EF4-FFF2-40B4-BE49-F238E27FC236}">
                <a16:creationId xmlns:a16="http://schemas.microsoft.com/office/drawing/2014/main" id="{81C5BC25-CF77-34BC-2595-C04DB7157025}"/>
              </a:ext>
            </a:extLst>
          </p:cNvPr>
          <p:cNvPicPr>
            <a:picLocks noChangeAspect="1"/>
          </p:cNvPicPr>
          <p:nvPr/>
        </p:nvPicPr>
        <p:blipFill>
          <a:blip r:embed="rId2"/>
          <a:stretch>
            <a:fillRect/>
          </a:stretch>
        </p:blipFill>
        <p:spPr>
          <a:xfrm>
            <a:off x="7603960" y="0"/>
            <a:ext cx="4588040" cy="6857997"/>
          </a:xfrm>
          <a:prstGeom prst="rect">
            <a:avLst/>
          </a:prstGeom>
        </p:spPr>
      </p:pic>
    </p:spTree>
    <p:extLst>
      <p:ext uri="{BB962C8B-B14F-4D97-AF65-F5344CB8AC3E}">
        <p14:creationId xmlns:p14="http://schemas.microsoft.com/office/powerpoint/2010/main" val="1838453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5821681" cy="814182"/>
          </a:xfrm>
          <a:noFill/>
        </p:spPr>
        <p:txBody>
          <a:bodyPr/>
          <a:lstStyle/>
          <a:p>
            <a:r>
              <a:rPr lang="en-US" b="1" dirty="0">
                <a:solidFill>
                  <a:schemeClr val="accent1">
                    <a:lumMod val="50000"/>
                  </a:schemeClr>
                </a:solidFill>
                <a:latin typeface="Aptos Narrow" panose="020B0004020202020204" pitchFamily="34" charset="0"/>
              </a:rPr>
              <a:t>CONCLUSION</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C6A07A20-7A53-9127-C33A-B882FC8B26A8}"/>
              </a:ext>
            </a:extLst>
          </p:cNvPr>
          <p:cNvPicPr>
            <a:picLocks noChangeAspect="1"/>
          </p:cNvPicPr>
          <p:nvPr/>
        </p:nvPicPr>
        <p:blipFill>
          <a:blip r:embed="rId2"/>
          <a:stretch>
            <a:fillRect/>
          </a:stretch>
        </p:blipFill>
        <p:spPr>
          <a:xfrm>
            <a:off x="7665718" y="0"/>
            <a:ext cx="4572001" cy="6858000"/>
          </a:xfrm>
          <a:prstGeom prst="rect">
            <a:avLst/>
          </a:prstGeom>
        </p:spPr>
      </p:pic>
      <p:sp>
        <p:nvSpPr>
          <p:cNvPr id="4" name="TextBox 3">
            <a:extLst>
              <a:ext uri="{FF2B5EF4-FFF2-40B4-BE49-F238E27FC236}">
                <a16:creationId xmlns:a16="http://schemas.microsoft.com/office/drawing/2014/main" id="{259207F9-5F47-C304-7752-B7BF6EDA44C2}"/>
              </a:ext>
            </a:extLst>
          </p:cNvPr>
          <p:cNvSpPr txBox="1"/>
          <p:nvPr/>
        </p:nvSpPr>
        <p:spPr>
          <a:xfrm>
            <a:off x="333632" y="1023077"/>
            <a:ext cx="6215450" cy="5118196"/>
          </a:xfrm>
          <a:prstGeom prst="rect">
            <a:avLst/>
          </a:prstGeom>
          <a:noFill/>
        </p:spPr>
        <p:txBody>
          <a:bodyPr wrap="square" rtlCol="0">
            <a:spAutoFit/>
          </a:bodyPr>
          <a:lstStyle/>
          <a:p>
            <a:pPr>
              <a:lnSpc>
                <a:spcPct val="150000"/>
              </a:lnSpc>
            </a:pPr>
            <a:r>
              <a:rPr lang="en-US" sz="2200" dirty="0"/>
              <a:t>There are many contributing factors to climate change. Forestry is a factor on the long list, but forest also represent hope in combating this challenge.</a:t>
            </a:r>
          </a:p>
          <a:p>
            <a:pPr>
              <a:lnSpc>
                <a:spcPct val="150000"/>
              </a:lnSpc>
            </a:pPr>
            <a:r>
              <a:rPr lang="en-US" sz="2200" dirty="0"/>
              <a:t>This presentation delved into forests contribution to climate change and how they can serve as a valuable weapon against climate change instead of aiding it.</a:t>
            </a:r>
          </a:p>
          <a:p>
            <a:pPr>
              <a:lnSpc>
                <a:spcPct val="150000"/>
              </a:lnSpc>
            </a:pPr>
            <a:r>
              <a:rPr lang="en-US" sz="2200" dirty="0"/>
              <a:t>The presentation contributes to the fight against climate change by providing data-driven insights on forest carbon and presenting feasible solutions to the problem.</a:t>
            </a:r>
          </a:p>
        </p:txBody>
      </p:sp>
    </p:spTree>
    <p:extLst>
      <p:ext uri="{BB962C8B-B14F-4D97-AF65-F5344CB8AC3E}">
        <p14:creationId xmlns:p14="http://schemas.microsoft.com/office/powerpoint/2010/main" val="664223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66000"/>
                    </a14:imgEffect>
                    <a14:imgEffect>
                      <a14:brightnessContrast bright="1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761D9D3-836C-A3FA-83B5-31257F320B2F}"/>
              </a:ext>
            </a:extLst>
          </p:cNvPr>
          <p:cNvSpPr/>
          <p:nvPr/>
        </p:nvSpPr>
        <p:spPr>
          <a:xfrm>
            <a:off x="0" y="0"/>
            <a:ext cx="12192000" cy="6858000"/>
          </a:xfrm>
          <a:prstGeom prst="rect">
            <a:avLst/>
          </a:prstGeom>
          <a:solidFill>
            <a:schemeClr val="accent6">
              <a:lumMod val="40000"/>
              <a:lumOff val="60000"/>
              <a:alpha val="34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52172DA-71D9-BAF7-7512-62201FBD2BB8}"/>
              </a:ext>
            </a:extLst>
          </p:cNvPr>
          <p:cNvSpPr txBox="1"/>
          <p:nvPr/>
        </p:nvSpPr>
        <p:spPr>
          <a:xfrm>
            <a:off x="876300" y="2074545"/>
            <a:ext cx="10439400" cy="1354455"/>
          </a:xfrm>
          <a:prstGeom prst="verticalScroll">
            <a:avLst/>
          </a:prstGeom>
          <a:gradFill flip="none" rotWithShape="1">
            <a:gsLst>
              <a:gs pos="0">
                <a:schemeClr val="accent6">
                  <a:lumMod val="5000"/>
                  <a:lumOff val="95000"/>
                </a:schemeClr>
              </a:gs>
              <a:gs pos="28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a:innerShdw blurRad="63500" dist="50800" dir="16200000">
              <a:prstClr val="black">
                <a:alpha val="50000"/>
              </a:prstClr>
            </a:innerShdw>
            <a:reflection blurRad="6350" stA="50000" endA="300" endPos="55000" dir="5400000" sy="-100000" algn="bl" rotWithShape="0"/>
          </a:effectLst>
          <a:scene3d>
            <a:camera prst="perspectiveAbove"/>
            <a:lightRig rig="threePt" dir="t"/>
          </a:scene3d>
        </p:spPr>
        <p:txBody>
          <a:bodyPr wrap="square" rtlCol="0">
            <a:spAutoFit/>
          </a:bodyPr>
          <a:lstStyle/>
          <a:p>
            <a:pPr algn="ctr"/>
            <a:r>
              <a:rPr lang="en-US" sz="6600" dirty="0">
                <a:latin typeface="Wide Latin" panose="020A0A07050505020404" pitchFamily="18" charset="0"/>
              </a:rPr>
              <a:t>THANK YOU</a:t>
            </a:r>
          </a:p>
        </p:txBody>
      </p:sp>
    </p:spTree>
    <p:extLst>
      <p:ext uri="{BB962C8B-B14F-4D97-AF65-F5344CB8AC3E}">
        <p14:creationId xmlns:p14="http://schemas.microsoft.com/office/powerpoint/2010/main" val="1327752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8662689" cy="814182"/>
          </a:xfrm>
          <a:noFill/>
        </p:spPr>
        <p:txBody>
          <a:bodyPr>
            <a:normAutofit/>
          </a:bodyPr>
          <a:lstStyle/>
          <a:p>
            <a:r>
              <a:rPr lang="en-US" b="1" dirty="0">
                <a:solidFill>
                  <a:schemeClr val="accent1">
                    <a:lumMod val="50000"/>
                  </a:schemeClr>
                </a:solidFill>
                <a:latin typeface="Aptos Narrow" panose="020B0004020202020204" pitchFamily="34" charset="0"/>
              </a:rPr>
              <a:t>DATA ANALYSIS – TOOLS &amp; METHODS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207E879-BD30-BEA6-1643-7B69AD810896}"/>
              </a:ext>
            </a:extLst>
          </p:cNvPr>
          <p:cNvSpPr txBox="1"/>
          <p:nvPr/>
        </p:nvSpPr>
        <p:spPr>
          <a:xfrm>
            <a:off x="426719" y="1433015"/>
            <a:ext cx="8062187" cy="817245"/>
          </a:xfrm>
          <a:prstGeom prst="flowChartAlternateProcess">
            <a:avLst/>
          </a:prstGeom>
          <a:noFill/>
          <a:ln w="76200">
            <a:solidFill>
              <a:schemeClr val="bg2">
                <a:lumMod val="90000"/>
              </a:schemeClr>
            </a:solidFill>
          </a:ln>
          <a:effectLst>
            <a:outerShdw blurRad="63500" sx="102000" sy="102000" algn="ctr" rotWithShape="0">
              <a:prstClr val="black">
                <a:alpha val="40000"/>
              </a:prstClr>
            </a:outerShdw>
          </a:effectLst>
        </p:spPr>
        <p:txBody>
          <a:bodyPr wrap="square" rtlCol="0">
            <a:spAutoFit/>
          </a:bodyPr>
          <a:lstStyle/>
          <a:p>
            <a:r>
              <a:rPr lang="en-US" sz="2100" dirty="0"/>
              <a:t>Python was used for manipulating data, data exploration and  data visualization to discover insights and trends.</a:t>
            </a:r>
          </a:p>
        </p:txBody>
      </p:sp>
      <p:sp>
        <p:nvSpPr>
          <p:cNvPr id="4" name="TextBox 3">
            <a:extLst>
              <a:ext uri="{FF2B5EF4-FFF2-40B4-BE49-F238E27FC236}">
                <a16:creationId xmlns:a16="http://schemas.microsoft.com/office/drawing/2014/main" id="{A1E7899A-8753-209E-C644-B8B17E8D9727}"/>
              </a:ext>
            </a:extLst>
          </p:cNvPr>
          <p:cNvSpPr txBox="1"/>
          <p:nvPr/>
        </p:nvSpPr>
        <p:spPr>
          <a:xfrm>
            <a:off x="426719" y="3188640"/>
            <a:ext cx="8062186" cy="817245"/>
          </a:xfrm>
          <a:prstGeom prst="flowChartAlternateProcess">
            <a:avLst/>
          </a:prstGeom>
          <a:noFill/>
          <a:ln w="76200">
            <a:solidFill>
              <a:schemeClr val="bg2">
                <a:lumMod val="90000"/>
              </a:schemeClr>
            </a:solidFill>
          </a:ln>
          <a:effectLst>
            <a:outerShdw blurRad="63500" sx="102000" sy="102000" algn="ctr" rotWithShape="0">
              <a:prstClr val="black">
                <a:alpha val="40000"/>
              </a:prstClr>
            </a:outerShdw>
          </a:effectLst>
        </p:spPr>
        <p:txBody>
          <a:bodyPr wrap="square" rtlCol="0">
            <a:spAutoFit/>
          </a:bodyPr>
          <a:lstStyle/>
          <a:p>
            <a:r>
              <a:rPr lang="en-US" sz="2100" dirty="0"/>
              <a:t>Microsoft Power BI was used to design interactive dashboards for data visualization to re-affirm insights and trends obtained in prior analysis.</a:t>
            </a:r>
          </a:p>
        </p:txBody>
      </p:sp>
      <p:sp>
        <p:nvSpPr>
          <p:cNvPr id="5" name="TextBox 4">
            <a:extLst>
              <a:ext uri="{FF2B5EF4-FFF2-40B4-BE49-F238E27FC236}">
                <a16:creationId xmlns:a16="http://schemas.microsoft.com/office/drawing/2014/main" id="{3B61DBD8-2401-126B-029A-6E6B203FFB5F}"/>
              </a:ext>
            </a:extLst>
          </p:cNvPr>
          <p:cNvSpPr txBox="1"/>
          <p:nvPr/>
        </p:nvSpPr>
        <p:spPr>
          <a:xfrm>
            <a:off x="426719" y="5055653"/>
            <a:ext cx="8062186" cy="817245"/>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Microsoft PowerPoint was used to create data story to presents findings in clear and concise format. </a:t>
            </a:r>
          </a:p>
        </p:txBody>
      </p:sp>
      <p:pic>
        <p:nvPicPr>
          <p:cNvPr id="7" name="Picture 6">
            <a:extLst>
              <a:ext uri="{FF2B5EF4-FFF2-40B4-BE49-F238E27FC236}">
                <a16:creationId xmlns:a16="http://schemas.microsoft.com/office/drawing/2014/main" id="{973B9799-7DD0-8BC0-5DAC-C5FDA5A23707}"/>
              </a:ext>
            </a:extLst>
          </p:cNvPr>
          <p:cNvPicPr>
            <a:picLocks noChangeAspect="1"/>
          </p:cNvPicPr>
          <p:nvPr/>
        </p:nvPicPr>
        <p:blipFill>
          <a:blip r:embed="rId2"/>
          <a:stretch>
            <a:fillRect/>
          </a:stretch>
        </p:blipFill>
        <p:spPr>
          <a:xfrm>
            <a:off x="9144000" y="-1"/>
            <a:ext cx="3048000" cy="6858000"/>
          </a:xfrm>
          <a:prstGeom prst="rect">
            <a:avLst/>
          </a:prstGeom>
        </p:spPr>
      </p:pic>
      <p:sp>
        <p:nvSpPr>
          <p:cNvPr id="9" name="Rectangle 8">
            <a:extLst>
              <a:ext uri="{FF2B5EF4-FFF2-40B4-BE49-F238E27FC236}">
                <a16:creationId xmlns:a16="http://schemas.microsoft.com/office/drawing/2014/main" id="{F92C660F-834F-D8E1-D351-AA20C3557AA1}"/>
              </a:ext>
            </a:extLst>
          </p:cNvPr>
          <p:cNvSpPr/>
          <p:nvPr/>
        </p:nvSpPr>
        <p:spPr>
          <a:xfrm>
            <a:off x="9144000" y="0"/>
            <a:ext cx="3048000" cy="6858000"/>
          </a:xfrm>
          <a:prstGeom prst="rect">
            <a:avLst/>
          </a:prstGeom>
          <a:solidFill>
            <a:schemeClr val="accent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5214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3233609" y="0"/>
            <a:ext cx="8531670" cy="814182"/>
          </a:xfrm>
          <a:noFill/>
        </p:spPr>
        <p:txBody>
          <a:bodyPr>
            <a:normAutofit fontScale="90000"/>
          </a:bodyPr>
          <a:lstStyle/>
          <a:p>
            <a:r>
              <a:rPr lang="en-US" b="1" dirty="0">
                <a:solidFill>
                  <a:schemeClr val="accent1">
                    <a:lumMod val="50000"/>
                  </a:schemeClr>
                </a:solidFill>
                <a:latin typeface="Aptos Narrow" panose="020B0004020202020204" pitchFamily="34" charset="0"/>
              </a:rPr>
              <a:t>DATA ANALYSIS – DEFINING FEATURES</a:t>
            </a:r>
          </a:p>
        </p:txBody>
      </p:sp>
      <p:sp>
        <p:nvSpPr>
          <p:cNvPr id="8" name="Flowchart: Data 7">
            <a:extLst>
              <a:ext uri="{FF2B5EF4-FFF2-40B4-BE49-F238E27FC236}">
                <a16:creationId xmlns:a16="http://schemas.microsoft.com/office/drawing/2014/main" id="{C4330F5B-F0E3-9708-544A-2031A9381C01}"/>
              </a:ext>
            </a:extLst>
          </p:cNvPr>
          <p:cNvSpPr/>
          <p:nvPr/>
        </p:nvSpPr>
        <p:spPr>
          <a:xfrm>
            <a:off x="2593529" y="0"/>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973B9799-7DD0-8BC0-5DAC-C5FDA5A23707}"/>
              </a:ext>
            </a:extLst>
          </p:cNvPr>
          <p:cNvPicPr>
            <a:picLocks noChangeAspect="1"/>
          </p:cNvPicPr>
          <p:nvPr/>
        </p:nvPicPr>
        <p:blipFill>
          <a:blip r:embed="rId2"/>
          <a:stretch>
            <a:fillRect/>
          </a:stretch>
        </p:blipFill>
        <p:spPr>
          <a:xfrm>
            <a:off x="0" y="0"/>
            <a:ext cx="2593529" cy="6858000"/>
          </a:xfrm>
          <a:prstGeom prst="rect">
            <a:avLst/>
          </a:prstGeom>
        </p:spPr>
      </p:pic>
      <p:sp>
        <p:nvSpPr>
          <p:cNvPr id="9" name="Rectangle 8">
            <a:extLst>
              <a:ext uri="{FF2B5EF4-FFF2-40B4-BE49-F238E27FC236}">
                <a16:creationId xmlns:a16="http://schemas.microsoft.com/office/drawing/2014/main" id="{F92C660F-834F-D8E1-D351-AA20C3557AA1}"/>
              </a:ext>
            </a:extLst>
          </p:cNvPr>
          <p:cNvSpPr/>
          <p:nvPr/>
        </p:nvSpPr>
        <p:spPr>
          <a:xfrm>
            <a:off x="0" y="-14044"/>
            <a:ext cx="2593529" cy="6858000"/>
          </a:xfrm>
          <a:prstGeom prst="rect">
            <a:avLst/>
          </a:prstGeom>
          <a:solidFill>
            <a:schemeClr val="accent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186D9D1-09E9-34E8-2509-B19FE1D88BA7}"/>
              </a:ext>
            </a:extLst>
          </p:cNvPr>
          <p:cNvSpPr txBox="1"/>
          <p:nvPr/>
        </p:nvSpPr>
        <p:spPr>
          <a:xfrm>
            <a:off x="2593529" y="858591"/>
            <a:ext cx="9598471" cy="6004849"/>
          </a:xfrm>
          <a:prstGeom prst="rect">
            <a:avLst/>
          </a:prstGeom>
          <a:noFill/>
        </p:spPr>
        <p:txBody>
          <a:bodyPr wrap="square" rtlCol="0">
            <a:spAutoFit/>
          </a:bodyPr>
          <a:lstStyle/>
          <a:p>
            <a:r>
              <a:rPr lang="en-US" dirty="0"/>
              <a:t>Dataset contains 702 rows and 30 columns;</a:t>
            </a:r>
          </a:p>
          <a:p>
            <a:r>
              <a:rPr lang="en-US" dirty="0"/>
              <a:t>Column features:</a:t>
            </a:r>
          </a:p>
          <a:p>
            <a:pPr>
              <a:lnSpc>
                <a:spcPct val="150000"/>
              </a:lnSpc>
            </a:pPr>
            <a:r>
              <a:rPr lang="en-US" dirty="0"/>
              <a:t>Country – contains list of 234 countries</a:t>
            </a:r>
          </a:p>
          <a:p>
            <a:pPr>
              <a:lnSpc>
                <a:spcPct val="150000"/>
              </a:lnSpc>
            </a:pPr>
            <a:r>
              <a:rPr lang="en-US" dirty="0"/>
              <a:t>umd_tree_cover_density_2000__threshold – contains values of land area with tree canopy cover categorized by different thresholds (30, 50, 75).</a:t>
            </a:r>
          </a:p>
          <a:p>
            <a:pPr>
              <a:lnSpc>
                <a:spcPct val="150000"/>
              </a:lnSpc>
            </a:pPr>
            <a:r>
              <a:rPr lang="en-US" dirty="0"/>
              <a:t>umd_tree_cover_extent_2000__ha – total area covered by trees in hectares</a:t>
            </a:r>
          </a:p>
          <a:p>
            <a:pPr>
              <a:lnSpc>
                <a:spcPct val="150000"/>
              </a:lnSpc>
            </a:pPr>
            <a:r>
              <a:rPr lang="en-US" dirty="0"/>
              <a:t>gfw_aboveground_carbon_stocks_2000__Mg_C – Amount of carbon stored in aboveground biomass of trees in Megagrams of carbon</a:t>
            </a:r>
          </a:p>
          <a:p>
            <a:pPr>
              <a:lnSpc>
                <a:spcPct val="150000"/>
              </a:lnSpc>
            </a:pPr>
            <a:r>
              <a:rPr lang="en-US" dirty="0"/>
              <a:t>avg_gfw_aboveground_carbon_stocks_2000__Mg_C_ha-1 – Average amount of carbon stocks per hectare in megagrams per hectare</a:t>
            </a:r>
          </a:p>
          <a:p>
            <a:pPr>
              <a:lnSpc>
                <a:spcPct val="150000"/>
              </a:lnSpc>
            </a:pPr>
            <a:r>
              <a:rPr lang="en-US" dirty="0"/>
              <a:t>gfw_forest_carbon_gross_emissions__Mg_CO2e_yr-1 – Total forest carbon emissions per year</a:t>
            </a:r>
          </a:p>
          <a:p>
            <a:pPr>
              <a:lnSpc>
                <a:spcPct val="150000"/>
              </a:lnSpc>
            </a:pPr>
            <a:r>
              <a:rPr lang="en-US" dirty="0"/>
              <a:t>gfw_forest_carbon_gross_removals__Mg_CO2_yr-1 - Total forest carbon removals per year</a:t>
            </a:r>
          </a:p>
          <a:p>
            <a:pPr>
              <a:lnSpc>
                <a:spcPct val="150000"/>
              </a:lnSpc>
            </a:pPr>
            <a:r>
              <a:rPr lang="en-US" dirty="0"/>
              <a:t>gfw_forest_carbon_net_flux__Mg_CO2e_yr-1 – Net balance of emissions and removal per year</a:t>
            </a:r>
          </a:p>
          <a:p>
            <a:pPr>
              <a:lnSpc>
                <a:spcPct val="150000"/>
              </a:lnSpc>
            </a:pPr>
            <a:r>
              <a:rPr lang="en-US" dirty="0"/>
              <a:t>gfw_forest_carbon_gross_emissions_{year}__Mg_CO2e – Forest carbon emissions from 2001 to 2022</a:t>
            </a:r>
          </a:p>
        </p:txBody>
      </p:sp>
    </p:spTree>
    <p:extLst>
      <p:ext uri="{BB962C8B-B14F-4D97-AF65-F5344CB8AC3E}">
        <p14:creationId xmlns:p14="http://schemas.microsoft.com/office/powerpoint/2010/main" val="3833419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CORRELATION</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DE7592FB-42C2-4777-6A24-C7BBB4394B06}"/>
              </a:ext>
            </a:extLst>
          </p:cNvPr>
          <p:cNvPicPr>
            <a:picLocks noChangeAspect="1"/>
          </p:cNvPicPr>
          <p:nvPr/>
        </p:nvPicPr>
        <p:blipFill>
          <a:blip r:embed="rId2"/>
          <a:stretch>
            <a:fillRect/>
          </a:stretch>
        </p:blipFill>
        <p:spPr>
          <a:xfrm>
            <a:off x="5022376" y="938176"/>
            <a:ext cx="7169623" cy="5919824"/>
          </a:xfrm>
          <a:prstGeom prst="rect">
            <a:avLst/>
          </a:prstGeom>
        </p:spPr>
      </p:pic>
      <p:sp>
        <p:nvSpPr>
          <p:cNvPr id="5" name="TextBox 4">
            <a:extLst>
              <a:ext uri="{FF2B5EF4-FFF2-40B4-BE49-F238E27FC236}">
                <a16:creationId xmlns:a16="http://schemas.microsoft.com/office/drawing/2014/main" id="{C70952DC-2B5E-2438-963F-E0759E65C1B9}"/>
              </a:ext>
            </a:extLst>
          </p:cNvPr>
          <p:cNvSpPr txBox="1"/>
          <p:nvPr/>
        </p:nvSpPr>
        <p:spPr>
          <a:xfrm>
            <a:off x="213359" y="3429000"/>
            <a:ext cx="4531635" cy="2962513"/>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Metrics of interest based on correlation;</a:t>
            </a:r>
          </a:p>
          <a:p>
            <a:pPr marL="342900" indent="-342900">
              <a:buFont typeface="Courier New" panose="02070309020205020404" pitchFamily="49" charset="0"/>
              <a:buChar char="o"/>
            </a:pPr>
            <a:r>
              <a:rPr lang="en-US" sz="2100" dirty="0"/>
              <a:t>Tree cover extent in 2000</a:t>
            </a:r>
          </a:p>
          <a:p>
            <a:pPr marL="342900" indent="-342900">
              <a:buFont typeface="Courier New" panose="02070309020205020404" pitchFamily="49" charset="0"/>
              <a:buChar char="o"/>
            </a:pPr>
            <a:r>
              <a:rPr lang="en-US" sz="2100" dirty="0"/>
              <a:t>Aboveground carbon stocks in 2000</a:t>
            </a:r>
          </a:p>
          <a:p>
            <a:pPr marL="342900" indent="-342900">
              <a:buFont typeface="Courier New" panose="02070309020205020404" pitchFamily="49" charset="0"/>
              <a:buChar char="o"/>
            </a:pPr>
            <a:r>
              <a:rPr lang="en-US" sz="2100" dirty="0"/>
              <a:t>Forest carbon emissions per year</a:t>
            </a:r>
          </a:p>
          <a:p>
            <a:pPr marL="342900" indent="-342900">
              <a:buFont typeface="Courier New" panose="02070309020205020404" pitchFamily="49" charset="0"/>
              <a:buChar char="o"/>
            </a:pPr>
            <a:r>
              <a:rPr lang="en-US" sz="2100" dirty="0"/>
              <a:t>Forest carbon removals per year</a:t>
            </a:r>
          </a:p>
          <a:p>
            <a:pPr marL="342900" indent="-342900">
              <a:buFont typeface="Courier New" panose="02070309020205020404" pitchFamily="49" charset="0"/>
              <a:buChar char="o"/>
            </a:pPr>
            <a:r>
              <a:rPr lang="en-US" sz="2100" dirty="0"/>
              <a:t>Forest carbon net flux per year</a:t>
            </a:r>
          </a:p>
        </p:txBody>
      </p:sp>
      <p:sp>
        <p:nvSpPr>
          <p:cNvPr id="6" name="TextBox 5">
            <a:extLst>
              <a:ext uri="{FF2B5EF4-FFF2-40B4-BE49-F238E27FC236}">
                <a16:creationId xmlns:a16="http://schemas.microsoft.com/office/drawing/2014/main" id="{B4C90AC7-78A9-F234-4540-103BFA2714B4}"/>
              </a:ext>
            </a:extLst>
          </p:cNvPr>
          <p:cNvSpPr txBox="1"/>
          <p:nvPr/>
        </p:nvSpPr>
        <p:spPr>
          <a:xfrm>
            <a:off x="213360" y="1160353"/>
            <a:ext cx="4531634" cy="1174790"/>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The correlation matrix helps narrow down initial forest carbon metrics of interest for analysis.</a:t>
            </a:r>
          </a:p>
        </p:txBody>
      </p:sp>
    </p:spTree>
    <p:extLst>
      <p:ext uri="{BB962C8B-B14F-4D97-AF65-F5344CB8AC3E}">
        <p14:creationId xmlns:p14="http://schemas.microsoft.com/office/powerpoint/2010/main" val="3178480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CORRELATION</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4C90AC7-78A9-F234-4540-103BFA2714B4}"/>
              </a:ext>
            </a:extLst>
          </p:cNvPr>
          <p:cNvSpPr txBox="1"/>
          <p:nvPr/>
        </p:nvSpPr>
        <p:spPr>
          <a:xfrm>
            <a:off x="213360" y="900168"/>
            <a:ext cx="11673840" cy="459700"/>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These correlation matrices helps deduce factors correlating to positive and negative carbon net fluxes.</a:t>
            </a:r>
          </a:p>
        </p:txBody>
      </p:sp>
      <p:pic>
        <p:nvPicPr>
          <p:cNvPr id="13" name="Picture 12">
            <a:extLst>
              <a:ext uri="{FF2B5EF4-FFF2-40B4-BE49-F238E27FC236}">
                <a16:creationId xmlns:a16="http://schemas.microsoft.com/office/drawing/2014/main" id="{9CE3828E-E898-4FA0-BE17-CA654D306D97}"/>
              </a:ext>
            </a:extLst>
          </p:cNvPr>
          <p:cNvPicPr>
            <a:picLocks noChangeAspect="1"/>
          </p:cNvPicPr>
          <p:nvPr/>
        </p:nvPicPr>
        <p:blipFill>
          <a:blip r:embed="rId2"/>
          <a:stretch>
            <a:fillRect/>
          </a:stretch>
        </p:blipFill>
        <p:spPr>
          <a:xfrm>
            <a:off x="0" y="1445853"/>
            <a:ext cx="6096000" cy="4415454"/>
          </a:xfrm>
          <a:prstGeom prst="rect">
            <a:avLst/>
          </a:prstGeom>
        </p:spPr>
      </p:pic>
      <p:pic>
        <p:nvPicPr>
          <p:cNvPr id="15" name="Picture 14">
            <a:extLst>
              <a:ext uri="{FF2B5EF4-FFF2-40B4-BE49-F238E27FC236}">
                <a16:creationId xmlns:a16="http://schemas.microsoft.com/office/drawing/2014/main" id="{5C520C88-2B78-6DBB-3CF5-8EDD24BDA63D}"/>
              </a:ext>
            </a:extLst>
          </p:cNvPr>
          <p:cNvPicPr>
            <a:picLocks noChangeAspect="1"/>
          </p:cNvPicPr>
          <p:nvPr/>
        </p:nvPicPr>
        <p:blipFill>
          <a:blip r:embed="rId3"/>
          <a:stretch>
            <a:fillRect/>
          </a:stretch>
        </p:blipFill>
        <p:spPr>
          <a:xfrm>
            <a:off x="6289589" y="1445853"/>
            <a:ext cx="5902411" cy="4415453"/>
          </a:xfrm>
          <a:prstGeom prst="rect">
            <a:avLst/>
          </a:prstGeom>
        </p:spPr>
      </p:pic>
      <p:sp>
        <p:nvSpPr>
          <p:cNvPr id="18" name="TextBox 17">
            <a:extLst>
              <a:ext uri="{FF2B5EF4-FFF2-40B4-BE49-F238E27FC236}">
                <a16:creationId xmlns:a16="http://schemas.microsoft.com/office/drawing/2014/main" id="{5E77F801-8C52-8E3A-E4CC-D8953DB53039}"/>
              </a:ext>
            </a:extLst>
          </p:cNvPr>
          <p:cNvSpPr txBox="1"/>
          <p:nvPr/>
        </p:nvSpPr>
        <p:spPr>
          <a:xfrm>
            <a:off x="152400" y="5937178"/>
            <a:ext cx="11833654" cy="817245"/>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pPr marL="342900" indent="-342900">
              <a:buFont typeface="Courier New" panose="02070309020205020404" pitchFamily="49" charset="0"/>
              <a:buChar char="o"/>
            </a:pPr>
            <a:r>
              <a:rPr lang="en-US" sz="2100" dirty="0"/>
              <a:t>Negative flux show highest correlation to carbon removals per year and tree cover extent.</a:t>
            </a:r>
          </a:p>
          <a:p>
            <a:pPr marL="342900" indent="-342900">
              <a:buFont typeface="Courier New" panose="02070309020205020404" pitchFamily="49" charset="0"/>
              <a:buChar char="o"/>
            </a:pPr>
            <a:r>
              <a:rPr lang="en-US" sz="2100" dirty="0"/>
              <a:t>Positive flux shows highest correlation to carbon emissions per year.</a:t>
            </a:r>
          </a:p>
        </p:txBody>
      </p:sp>
    </p:spTree>
    <p:extLst>
      <p:ext uri="{BB962C8B-B14F-4D97-AF65-F5344CB8AC3E}">
        <p14:creationId xmlns:p14="http://schemas.microsoft.com/office/powerpoint/2010/main" val="3292266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down)">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down)">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1000"/>
                                        <p:tgtEl>
                                          <p:spTgt spid="18"/>
                                        </p:tgtEl>
                                      </p:cBhvr>
                                    </p:animEffect>
                                    <p:anim calcmode="lin" valueType="num">
                                      <p:cBhvr>
                                        <p:cTn id="22" dur="1000" fill="hold"/>
                                        <p:tgtEl>
                                          <p:spTgt spid="18"/>
                                        </p:tgtEl>
                                        <p:attrNameLst>
                                          <p:attrName>ppt_x</p:attrName>
                                        </p:attrNameLst>
                                      </p:cBhvr>
                                      <p:tavLst>
                                        <p:tav tm="0">
                                          <p:val>
                                            <p:strVal val="#ppt_x"/>
                                          </p:val>
                                        </p:tav>
                                        <p:tav tm="100000">
                                          <p:val>
                                            <p:strVal val="#ppt_x"/>
                                          </p:val>
                                        </p:tav>
                                      </p:tavLst>
                                    </p:anim>
                                    <p:anim calcmode="lin" valueType="num">
                                      <p:cBhvr>
                                        <p:cTn id="2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VISUALIZATIONS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4C90AC7-78A9-F234-4540-103BFA2714B4}"/>
              </a:ext>
            </a:extLst>
          </p:cNvPr>
          <p:cNvSpPr txBox="1"/>
          <p:nvPr/>
        </p:nvSpPr>
        <p:spPr>
          <a:xfrm>
            <a:off x="213360" y="938176"/>
            <a:ext cx="11142499" cy="459700"/>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Exploring relationship between forest carbon emission  and removal with tree cover extent in 2000.</a:t>
            </a:r>
          </a:p>
        </p:txBody>
      </p:sp>
      <p:pic>
        <p:nvPicPr>
          <p:cNvPr id="3" name="Picture 2">
            <a:extLst>
              <a:ext uri="{FF2B5EF4-FFF2-40B4-BE49-F238E27FC236}">
                <a16:creationId xmlns:a16="http://schemas.microsoft.com/office/drawing/2014/main" id="{9683A6C8-DFAF-82A0-75EA-9A76483BFC7E}"/>
              </a:ext>
            </a:extLst>
          </p:cNvPr>
          <p:cNvPicPr>
            <a:picLocks noChangeAspect="1"/>
          </p:cNvPicPr>
          <p:nvPr/>
        </p:nvPicPr>
        <p:blipFill>
          <a:blip r:embed="rId2"/>
          <a:stretch>
            <a:fillRect/>
          </a:stretch>
        </p:blipFill>
        <p:spPr>
          <a:xfrm>
            <a:off x="5784609" y="1521870"/>
            <a:ext cx="6274614" cy="4211666"/>
          </a:xfrm>
          <a:prstGeom prst="rect">
            <a:avLst/>
          </a:prstGeom>
        </p:spPr>
      </p:pic>
      <p:pic>
        <p:nvPicPr>
          <p:cNvPr id="9" name="Picture 8">
            <a:extLst>
              <a:ext uri="{FF2B5EF4-FFF2-40B4-BE49-F238E27FC236}">
                <a16:creationId xmlns:a16="http://schemas.microsoft.com/office/drawing/2014/main" id="{1AFB937D-CF15-8CE8-8825-BE7D50187B01}"/>
              </a:ext>
            </a:extLst>
          </p:cNvPr>
          <p:cNvPicPr>
            <a:picLocks noChangeAspect="1"/>
          </p:cNvPicPr>
          <p:nvPr/>
        </p:nvPicPr>
        <p:blipFill>
          <a:blip r:embed="rId3"/>
          <a:stretch>
            <a:fillRect/>
          </a:stretch>
        </p:blipFill>
        <p:spPr>
          <a:xfrm>
            <a:off x="0" y="1521870"/>
            <a:ext cx="5659395" cy="4211664"/>
          </a:xfrm>
          <a:prstGeom prst="rect">
            <a:avLst/>
          </a:prstGeom>
        </p:spPr>
      </p:pic>
      <p:sp>
        <p:nvSpPr>
          <p:cNvPr id="13" name="TextBox 12">
            <a:extLst>
              <a:ext uri="{FF2B5EF4-FFF2-40B4-BE49-F238E27FC236}">
                <a16:creationId xmlns:a16="http://schemas.microsoft.com/office/drawing/2014/main" id="{09901EB1-42B5-AB1B-D910-F97948A3F7F2}"/>
              </a:ext>
            </a:extLst>
          </p:cNvPr>
          <p:cNvSpPr txBox="1"/>
          <p:nvPr/>
        </p:nvSpPr>
        <p:spPr>
          <a:xfrm>
            <a:off x="316333" y="5934734"/>
            <a:ext cx="11142499" cy="817245"/>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The two visuals show forest carbon removal generally greatly exceed emissions(negative net flux) with further increase in tree cover extent.</a:t>
            </a:r>
          </a:p>
        </p:txBody>
      </p:sp>
    </p:spTree>
    <p:extLst>
      <p:ext uri="{BB962C8B-B14F-4D97-AF65-F5344CB8AC3E}">
        <p14:creationId xmlns:p14="http://schemas.microsoft.com/office/powerpoint/2010/main" val="1361090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arn(inVertical)">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VISUALIZATIONS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5A091B72-03FA-C1DA-AC93-99CBABD9D3ED}"/>
              </a:ext>
            </a:extLst>
          </p:cNvPr>
          <p:cNvPicPr>
            <a:picLocks noChangeAspect="1"/>
          </p:cNvPicPr>
          <p:nvPr/>
        </p:nvPicPr>
        <p:blipFill>
          <a:blip r:embed="rId2"/>
          <a:stretch>
            <a:fillRect/>
          </a:stretch>
        </p:blipFill>
        <p:spPr>
          <a:xfrm>
            <a:off x="213360" y="938176"/>
            <a:ext cx="7493961" cy="2892419"/>
          </a:xfrm>
          <a:prstGeom prst="rect">
            <a:avLst/>
          </a:prstGeom>
        </p:spPr>
      </p:pic>
      <p:pic>
        <p:nvPicPr>
          <p:cNvPr id="5" name="Picture 4">
            <a:extLst>
              <a:ext uri="{FF2B5EF4-FFF2-40B4-BE49-F238E27FC236}">
                <a16:creationId xmlns:a16="http://schemas.microsoft.com/office/drawing/2014/main" id="{FEAE31EA-CAA0-EE63-F99F-B1C41A78325C}"/>
              </a:ext>
            </a:extLst>
          </p:cNvPr>
          <p:cNvPicPr>
            <a:picLocks noChangeAspect="1"/>
          </p:cNvPicPr>
          <p:nvPr/>
        </p:nvPicPr>
        <p:blipFill>
          <a:blip r:embed="rId3"/>
          <a:stretch>
            <a:fillRect/>
          </a:stretch>
        </p:blipFill>
        <p:spPr>
          <a:xfrm>
            <a:off x="238485" y="3954587"/>
            <a:ext cx="7468836" cy="2792201"/>
          </a:xfrm>
          <a:prstGeom prst="rect">
            <a:avLst/>
          </a:prstGeom>
        </p:spPr>
      </p:pic>
      <p:sp>
        <p:nvSpPr>
          <p:cNvPr id="7" name="TextBox 6">
            <a:extLst>
              <a:ext uri="{FF2B5EF4-FFF2-40B4-BE49-F238E27FC236}">
                <a16:creationId xmlns:a16="http://schemas.microsoft.com/office/drawing/2014/main" id="{7697BAA2-D86D-2022-A3EE-BF32545F409E}"/>
              </a:ext>
            </a:extLst>
          </p:cNvPr>
          <p:cNvSpPr txBox="1"/>
          <p:nvPr/>
        </p:nvSpPr>
        <p:spPr>
          <a:xfrm>
            <a:off x="7814414" y="972219"/>
            <a:ext cx="3843774" cy="1889879"/>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Here, the carbon removal for most cases get much higher than carbon emissions as aboveground carbon stocks increase.</a:t>
            </a:r>
          </a:p>
        </p:txBody>
      </p:sp>
      <p:sp>
        <p:nvSpPr>
          <p:cNvPr id="11" name="TextBox 10">
            <a:extLst>
              <a:ext uri="{FF2B5EF4-FFF2-40B4-BE49-F238E27FC236}">
                <a16:creationId xmlns:a16="http://schemas.microsoft.com/office/drawing/2014/main" id="{2E5EDCF2-EABF-FC59-ACB1-1872887E4541}"/>
              </a:ext>
            </a:extLst>
          </p:cNvPr>
          <p:cNvSpPr txBox="1"/>
          <p:nvPr/>
        </p:nvSpPr>
        <p:spPr>
          <a:xfrm>
            <a:off x="7814414" y="4054109"/>
            <a:ext cx="3843774" cy="2247424"/>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This visual shows carbon net flux turning more positive(emission &gt; removal) with increasing average aboveground carbon stocks per hectare.</a:t>
            </a:r>
          </a:p>
        </p:txBody>
      </p:sp>
    </p:spTree>
    <p:extLst>
      <p:ext uri="{BB962C8B-B14F-4D97-AF65-F5344CB8AC3E}">
        <p14:creationId xmlns:p14="http://schemas.microsoft.com/office/powerpoint/2010/main" val="1967218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down)">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p:cTn id="25" dur="1000" fill="hold"/>
                                        <p:tgtEl>
                                          <p:spTgt spid="11"/>
                                        </p:tgtEl>
                                        <p:attrNameLst>
                                          <p:attrName>ppt_x</p:attrName>
                                        </p:attrNameLst>
                                      </p:cBhvr>
                                      <p:tavLst>
                                        <p:tav tm="0">
                                          <p:val>
                                            <p:strVal val="#ppt_x"/>
                                          </p:val>
                                        </p:tav>
                                        <p:tav tm="100000">
                                          <p:val>
                                            <p:strVal val="#ppt_x"/>
                                          </p:val>
                                        </p:tav>
                                      </p:tavLst>
                                    </p:anim>
                                    <p:anim calcmode="lin" valueType="num">
                                      <p:cBhvr>
                                        <p:cTn id="2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70C0"/>
            </a:gs>
            <a:gs pos="35000">
              <a:schemeClr val="accent1">
                <a:lumMod val="0"/>
                <a:lumOff val="100000"/>
              </a:schemeClr>
            </a:gs>
            <a:gs pos="100000">
              <a:schemeClr val="accent1">
                <a:lumMod val="10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FF5C-99A6-DDB5-EF79-60B11F022D1E}"/>
              </a:ext>
            </a:extLst>
          </p:cNvPr>
          <p:cNvSpPr>
            <a:spLocks noGrp="1"/>
          </p:cNvSpPr>
          <p:nvPr>
            <p:ph type="title"/>
          </p:nvPr>
        </p:nvSpPr>
        <p:spPr>
          <a:xfrm>
            <a:off x="426720" y="0"/>
            <a:ext cx="11338560" cy="814182"/>
          </a:xfrm>
          <a:noFill/>
        </p:spPr>
        <p:txBody>
          <a:bodyPr>
            <a:normAutofit/>
          </a:bodyPr>
          <a:lstStyle/>
          <a:p>
            <a:r>
              <a:rPr lang="en-US" b="1" dirty="0">
                <a:solidFill>
                  <a:schemeClr val="accent1">
                    <a:lumMod val="50000"/>
                  </a:schemeClr>
                </a:solidFill>
                <a:latin typeface="Aptos Narrow" panose="020B0004020202020204" pitchFamily="34" charset="0"/>
              </a:rPr>
              <a:t>DATA ANALYSIS – VISUALIZATIONS</a:t>
            </a:r>
          </a:p>
        </p:txBody>
      </p:sp>
      <p:sp>
        <p:nvSpPr>
          <p:cNvPr id="8" name="Flowchart: Data 7">
            <a:extLst>
              <a:ext uri="{FF2B5EF4-FFF2-40B4-BE49-F238E27FC236}">
                <a16:creationId xmlns:a16="http://schemas.microsoft.com/office/drawing/2014/main" id="{C4330F5B-F0E3-9708-544A-2031A9381C01}"/>
              </a:ext>
            </a:extLst>
          </p:cNvPr>
          <p:cNvSpPr/>
          <p:nvPr/>
        </p:nvSpPr>
        <p:spPr>
          <a:xfrm>
            <a:off x="0" y="-1"/>
            <a:ext cx="426720" cy="690189"/>
          </a:xfrm>
          <a:prstGeom prst="flowChartInputOutpu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F080366-A498-04AB-0381-DC93DE5CABEB}"/>
              </a:ext>
            </a:extLst>
          </p:cNvPr>
          <p:cNvCxnSpPr>
            <a:cxnSpLocks/>
          </p:cNvCxnSpPr>
          <p:nvPr/>
        </p:nvCxnSpPr>
        <p:spPr>
          <a:xfrm>
            <a:off x="213360" y="814182"/>
            <a:ext cx="11551920" cy="0"/>
          </a:xfrm>
          <a:prstGeom prst="line">
            <a:avLst/>
          </a:prstGeom>
          <a:ln w="41275">
            <a:solidFill>
              <a:schemeClr val="accent1">
                <a:lumMod val="50000"/>
              </a:schemeClr>
            </a:solidFill>
          </a:ln>
          <a:effectLst>
            <a:glow rad="127000">
              <a:schemeClr val="accent1">
                <a:alpha val="20000"/>
              </a:schemeClr>
            </a:glow>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4C90AC7-78A9-F234-4540-103BFA2714B4}"/>
              </a:ext>
            </a:extLst>
          </p:cNvPr>
          <p:cNvSpPr txBox="1"/>
          <p:nvPr/>
        </p:nvSpPr>
        <p:spPr>
          <a:xfrm>
            <a:off x="213360" y="938176"/>
            <a:ext cx="11142499" cy="459700"/>
          </a:xfrm>
          <a:prstGeom prst="flowChartAlternateProcess">
            <a:avLst/>
          </a:prstGeom>
          <a:noFill/>
          <a:ln w="76200" cap="rnd">
            <a:solidFill>
              <a:schemeClr val="bg2">
                <a:lumMod val="90000"/>
              </a:schemeClr>
            </a:solidFill>
            <a:round/>
          </a:ln>
          <a:effectLst>
            <a:outerShdw blurRad="63500" sx="102000" sy="102000" algn="ctr" rotWithShape="0">
              <a:prstClr val="black">
                <a:alpha val="40000"/>
              </a:prstClr>
            </a:outerShdw>
          </a:effectLst>
        </p:spPr>
        <p:txBody>
          <a:bodyPr wrap="square" rtlCol="0">
            <a:spAutoFit/>
          </a:bodyPr>
          <a:lstStyle/>
          <a:p>
            <a:r>
              <a:rPr lang="en-US" sz="2100" dirty="0"/>
              <a:t>Forest carbon net flux per year of countries.</a:t>
            </a:r>
          </a:p>
        </p:txBody>
      </p:sp>
      <p:pic>
        <p:nvPicPr>
          <p:cNvPr id="5" name="Picture 4">
            <a:extLst>
              <a:ext uri="{FF2B5EF4-FFF2-40B4-BE49-F238E27FC236}">
                <a16:creationId xmlns:a16="http://schemas.microsoft.com/office/drawing/2014/main" id="{E5A975AA-C9AE-FA48-9CD1-745235858498}"/>
              </a:ext>
            </a:extLst>
          </p:cNvPr>
          <p:cNvPicPr>
            <a:picLocks noChangeAspect="1"/>
          </p:cNvPicPr>
          <p:nvPr/>
        </p:nvPicPr>
        <p:blipFill>
          <a:blip r:embed="rId2"/>
          <a:stretch>
            <a:fillRect/>
          </a:stretch>
        </p:blipFill>
        <p:spPr>
          <a:xfrm>
            <a:off x="213360" y="1504370"/>
            <a:ext cx="11142499" cy="5237277"/>
          </a:xfrm>
          <a:prstGeom prst="rect">
            <a:avLst/>
          </a:prstGeom>
        </p:spPr>
      </p:pic>
    </p:spTree>
    <p:extLst>
      <p:ext uri="{BB962C8B-B14F-4D97-AF65-F5344CB8AC3E}">
        <p14:creationId xmlns:p14="http://schemas.microsoft.com/office/powerpoint/2010/main" val="496220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1476</TotalTime>
  <Words>1394</Words>
  <Application>Microsoft Office PowerPoint</Application>
  <PresentationFormat>Widescreen</PresentationFormat>
  <Paragraphs>85</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Aptos Narrow</vt:lpstr>
      <vt:lpstr>Arial</vt:lpstr>
      <vt:lpstr>Bernard MT Condensed</vt:lpstr>
      <vt:lpstr>Calibri</vt:lpstr>
      <vt:lpstr>Calibri Light</vt:lpstr>
      <vt:lpstr>Courier New</vt:lpstr>
      <vt:lpstr>Dubai Medium</vt:lpstr>
      <vt:lpstr>Wide Latin</vt:lpstr>
      <vt:lpstr>Office Theme</vt:lpstr>
      <vt:lpstr>PowerPoint Presentation</vt:lpstr>
      <vt:lpstr>INTRODUCTION</vt:lpstr>
      <vt:lpstr>DATA ANALYSIS – TOOLS &amp; METHODS</vt:lpstr>
      <vt:lpstr>DATA ANALYSIS – DEFINING FEATURES</vt:lpstr>
      <vt:lpstr>DATA ANALYSIS – CORRELATION</vt:lpstr>
      <vt:lpstr>DATA ANALYSIS – CORRELATION</vt:lpstr>
      <vt:lpstr>DATA ANALYSIS – VISUALIZATIONS</vt:lpstr>
      <vt:lpstr>DATA ANALYSIS – VISUALIZATIONS</vt:lpstr>
      <vt:lpstr>DATA ANALYSIS – VISUALIZATIONS</vt:lpstr>
      <vt:lpstr>DATA ANALYSIS – VISUALIZATIONS</vt:lpstr>
      <vt:lpstr>DATA ANALYSIS – VISUALIZATIONS</vt:lpstr>
      <vt:lpstr>DATA ANALYSIS – VISUALIZATIONS</vt:lpstr>
      <vt:lpstr>DATA ANALYSIS – DASHBOARDS</vt:lpstr>
      <vt:lpstr>DATA ANALYSIS – DASHBOARDS</vt:lpstr>
      <vt:lpstr>DATA ANALYSIS – KEY INSIGHTS</vt:lpstr>
      <vt:lpstr>DATA ANALYSIS – PROPOSED REMEDIES</vt:lpstr>
      <vt:lpstr>DATA ANALYSIS – PROPOSED REMEDIES</vt:lpstr>
      <vt:lpstr>DATA ANALYSIS – PROPOSED REMEDIES</vt:lpstr>
      <vt:lpstr>DATA ANALYSIS – PROPOSED REMEDIES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adomah</dc:creator>
  <cp:lastModifiedBy>michael adomah</cp:lastModifiedBy>
  <cp:revision>34</cp:revision>
  <dcterms:created xsi:type="dcterms:W3CDTF">2024-09-04T20:49:29Z</dcterms:created>
  <dcterms:modified xsi:type="dcterms:W3CDTF">2024-09-08T15:12:11Z</dcterms:modified>
</cp:coreProperties>
</file>

<file path=docProps/thumbnail.jpeg>
</file>